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9" r:id="rId2"/>
  </p:sldMasterIdLst>
  <p:sldIdLst>
    <p:sldId id="256" r:id="rId3"/>
    <p:sldId id="257" r:id="rId4"/>
    <p:sldId id="272" r:id="rId5"/>
    <p:sldId id="270" r:id="rId6"/>
    <p:sldId id="271" r:id="rId7"/>
    <p:sldId id="258" r:id="rId8"/>
    <p:sldId id="259" r:id="rId9"/>
    <p:sldId id="267" r:id="rId10"/>
    <p:sldId id="273" r:id="rId11"/>
    <p:sldId id="260" r:id="rId12"/>
    <p:sldId id="261" r:id="rId13"/>
    <p:sldId id="264" r:id="rId14"/>
    <p:sldId id="263" r:id="rId15"/>
    <p:sldId id="265" r:id="rId16"/>
    <p:sldId id="262" r:id="rId17"/>
    <p:sldId id="266" r:id="rId18"/>
    <p:sldId id="274" r:id="rId19"/>
    <p:sldId id="269"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75" d="100"/>
          <a:sy n="75" d="100"/>
        </p:scale>
        <p:origin x="54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335889-D9D8-A04F-B45E-63CF1E5A96B6}" type="doc">
      <dgm:prSet loTypeId="urn:microsoft.com/office/officeart/2005/8/layout/matrix3" loCatId="" qsTypeId="urn:microsoft.com/office/officeart/2005/8/quickstyle/simple4" qsCatId="simple" csTypeId="urn:microsoft.com/office/officeart/2005/8/colors/accent1_2" csCatId="accent1" phldr="1"/>
      <dgm:spPr/>
      <dgm:t>
        <a:bodyPr/>
        <a:lstStyle/>
        <a:p>
          <a:endParaRPr lang="en-US"/>
        </a:p>
      </dgm:t>
    </dgm:pt>
    <dgm:pt modelId="{164031D4-38CF-F442-A94A-F529734FE5FA}">
      <dgm:prSet phldrT="[Text]"/>
      <dgm:spPr>
        <a:xfrm>
          <a:off x="1244015" y="377875"/>
          <a:ext cx="1551279" cy="1551279"/>
        </a:xfrm>
        <a:prstGeom prst="roundRect">
          <a:avLst/>
        </a:prstGeom>
        <a:gradFill rotWithShape="0">
          <a:gsLst>
            <a:gs pos="0">
              <a:srgbClr val="4F81BD">
                <a:hueOff val="0"/>
                <a:satOff val="0"/>
                <a:lumOff val="0"/>
                <a:alphaOff val="0"/>
                <a:tint val="100000"/>
                <a:shade val="100000"/>
                <a:satMod val="130000"/>
              </a:srgbClr>
            </a:gs>
            <a:gs pos="100000">
              <a:srgbClr val="4F81BD">
                <a:hueOff val="0"/>
                <a:satOff val="0"/>
                <a:lumOff val="0"/>
                <a:alphaOff val="0"/>
                <a:tint val="50000"/>
                <a:shade val="100000"/>
                <a:satMod val="350000"/>
              </a:srgbClr>
            </a:gs>
          </a:gsLst>
          <a:lin ang="16200000" scaled="0"/>
        </a:gradFill>
        <a:ln>
          <a:noFill/>
        </a:ln>
        <a:effectLst>
          <a:outerShdw blurRad="40000" dist="23000" dir="5400000" rotWithShape="0">
            <a:srgbClr val="000000">
              <a:alpha val="35000"/>
            </a:srgbClr>
          </a:outerShdw>
        </a:effectLst>
      </dgm:spPr>
      <dgm:t>
        <a:bodyPr/>
        <a:lstStyle/>
        <a:p>
          <a:r>
            <a:rPr lang="en-US">
              <a:solidFill>
                <a:sysClr val="window" lastClr="FFFFFF"/>
              </a:solidFill>
              <a:latin typeface="Cambria"/>
              <a:ea typeface="+mn-ea"/>
              <a:cs typeface="+mn-cs"/>
            </a:rPr>
            <a:t>Global recognition and award</a:t>
          </a:r>
        </a:p>
      </dgm:t>
    </dgm:pt>
    <dgm:pt modelId="{6690A889-5B1B-9544-ADD3-3EE76A6216B9}" type="parTrans" cxnId="{CEE54168-7B97-E844-B8B8-7E6BDBD371D7}">
      <dgm:prSet/>
      <dgm:spPr/>
      <dgm:t>
        <a:bodyPr/>
        <a:lstStyle/>
        <a:p>
          <a:endParaRPr lang="en-US"/>
        </a:p>
      </dgm:t>
    </dgm:pt>
    <dgm:pt modelId="{CF18AD9C-D752-2246-AD45-3F889F9F7214}" type="sibTrans" cxnId="{CEE54168-7B97-E844-B8B8-7E6BDBD371D7}">
      <dgm:prSet/>
      <dgm:spPr/>
      <dgm:t>
        <a:bodyPr/>
        <a:lstStyle/>
        <a:p>
          <a:endParaRPr lang="en-US"/>
        </a:p>
      </dgm:t>
    </dgm:pt>
    <dgm:pt modelId="{93DD5CA8-F411-BA40-99F5-9D6A0E51C3E9}">
      <dgm:prSet phldrT="[Text]"/>
      <dgm:spPr>
        <a:xfrm>
          <a:off x="2914624" y="377875"/>
          <a:ext cx="1551279" cy="1551279"/>
        </a:xfrm>
        <a:prstGeom prst="roundRect">
          <a:avLst/>
        </a:prstGeom>
        <a:gradFill rotWithShape="0">
          <a:gsLst>
            <a:gs pos="0">
              <a:srgbClr val="4F81BD">
                <a:hueOff val="0"/>
                <a:satOff val="0"/>
                <a:lumOff val="0"/>
                <a:alphaOff val="0"/>
                <a:tint val="100000"/>
                <a:shade val="100000"/>
                <a:satMod val="130000"/>
              </a:srgbClr>
            </a:gs>
            <a:gs pos="100000">
              <a:srgbClr val="4F81BD">
                <a:hueOff val="0"/>
                <a:satOff val="0"/>
                <a:lumOff val="0"/>
                <a:alphaOff val="0"/>
                <a:tint val="50000"/>
                <a:shade val="100000"/>
                <a:satMod val="350000"/>
              </a:srgbClr>
            </a:gs>
          </a:gsLst>
          <a:lin ang="16200000" scaled="0"/>
        </a:gradFill>
        <a:ln>
          <a:noFill/>
        </a:ln>
        <a:effectLst>
          <a:outerShdw blurRad="40000" dist="23000" dir="5400000" rotWithShape="0">
            <a:srgbClr val="000000">
              <a:alpha val="35000"/>
            </a:srgbClr>
          </a:outerShdw>
        </a:effectLst>
      </dgm:spPr>
      <dgm:t>
        <a:bodyPr/>
        <a:lstStyle/>
        <a:p>
          <a:r>
            <a:rPr lang="en-US" dirty="0">
              <a:solidFill>
                <a:sysClr val="window" lastClr="FFFFFF"/>
              </a:solidFill>
              <a:latin typeface="Cambria"/>
              <a:ea typeface="+mn-ea"/>
              <a:cs typeface="+mn-cs"/>
            </a:rPr>
            <a:t>Powerful network of successful people</a:t>
          </a:r>
        </a:p>
      </dgm:t>
    </dgm:pt>
    <dgm:pt modelId="{19506F4E-034F-1D45-8D99-7377CC943EDF}" type="parTrans" cxnId="{6EF51404-3425-484D-A577-C1730E399359}">
      <dgm:prSet/>
      <dgm:spPr/>
      <dgm:t>
        <a:bodyPr/>
        <a:lstStyle/>
        <a:p>
          <a:endParaRPr lang="en-US"/>
        </a:p>
      </dgm:t>
    </dgm:pt>
    <dgm:pt modelId="{57C2EF37-FAF9-5442-9D3E-3D76DB3497E4}" type="sibTrans" cxnId="{6EF51404-3425-484D-A577-C1730E399359}">
      <dgm:prSet/>
      <dgm:spPr/>
      <dgm:t>
        <a:bodyPr/>
        <a:lstStyle/>
        <a:p>
          <a:endParaRPr lang="en-US"/>
        </a:p>
      </dgm:t>
    </dgm:pt>
    <dgm:pt modelId="{20DDB312-DC70-2040-B0DB-FCFACD91C8F5}">
      <dgm:prSet phldrT="[Text]"/>
      <dgm:spPr>
        <a:xfrm>
          <a:off x="1244015" y="2048484"/>
          <a:ext cx="1551279" cy="1551279"/>
        </a:xfrm>
        <a:prstGeom prst="roundRect">
          <a:avLst/>
        </a:prstGeom>
        <a:gradFill rotWithShape="0">
          <a:gsLst>
            <a:gs pos="0">
              <a:srgbClr val="4F81BD">
                <a:hueOff val="0"/>
                <a:satOff val="0"/>
                <a:lumOff val="0"/>
                <a:alphaOff val="0"/>
                <a:tint val="100000"/>
                <a:shade val="100000"/>
                <a:satMod val="130000"/>
              </a:srgbClr>
            </a:gs>
            <a:gs pos="100000">
              <a:srgbClr val="4F81BD">
                <a:hueOff val="0"/>
                <a:satOff val="0"/>
                <a:lumOff val="0"/>
                <a:alphaOff val="0"/>
                <a:tint val="50000"/>
                <a:shade val="100000"/>
                <a:satMod val="350000"/>
              </a:srgbClr>
            </a:gs>
          </a:gsLst>
          <a:lin ang="16200000" scaled="0"/>
        </a:gradFill>
        <a:ln>
          <a:noFill/>
        </a:ln>
        <a:effectLst>
          <a:outerShdw blurRad="40000" dist="23000" dir="5400000" rotWithShape="0">
            <a:srgbClr val="000000">
              <a:alpha val="35000"/>
            </a:srgbClr>
          </a:outerShdw>
        </a:effectLst>
      </dgm:spPr>
      <dgm:t>
        <a:bodyPr/>
        <a:lstStyle/>
        <a:p>
          <a:r>
            <a:rPr lang="en-US">
              <a:solidFill>
                <a:sysClr val="window" lastClr="FFFFFF"/>
              </a:solidFill>
              <a:latin typeface="Cambria"/>
              <a:ea typeface="+mn-ea"/>
              <a:cs typeface="+mn-cs"/>
            </a:rPr>
            <a:t>Learning and growth opportunities</a:t>
          </a:r>
        </a:p>
      </dgm:t>
    </dgm:pt>
    <dgm:pt modelId="{08B9C1FE-E2E9-3546-A88A-A65DF83D1B13}" type="parTrans" cxnId="{85638BE5-E997-B94E-9A94-E7C118589803}">
      <dgm:prSet/>
      <dgm:spPr/>
      <dgm:t>
        <a:bodyPr/>
        <a:lstStyle/>
        <a:p>
          <a:endParaRPr lang="en-US"/>
        </a:p>
      </dgm:t>
    </dgm:pt>
    <dgm:pt modelId="{3AEEEBB0-1142-4943-B1CA-DB90AE4FA74E}" type="sibTrans" cxnId="{85638BE5-E997-B94E-9A94-E7C118589803}">
      <dgm:prSet/>
      <dgm:spPr/>
      <dgm:t>
        <a:bodyPr/>
        <a:lstStyle/>
        <a:p>
          <a:endParaRPr lang="en-US"/>
        </a:p>
      </dgm:t>
    </dgm:pt>
    <dgm:pt modelId="{3422906D-D661-4A4B-B72C-A9F98332AE8C}">
      <dgm:prSet phldrT="[Text]"/>
      <dgm:spPr>
        <a:xfrm>
          <a:off x="2914624" y="2048484"/>
          <a:ext cx="1551279" cy="1551279"/>
        </a:xfrm>
        <a:prstGeom prst="roundRect">
          <a:avLst/>
        </a:prstGeom>
        <a:gradFill rotWithShape="0">
          <a:gsLst>
            <a:gs pos="0">
              <a:srgbClr val="4F81BD">
                <a:hueOff val="0"/>
                <a:satOff val="0"/>
                <a:lumOff val="0"/>
                <a:alphaOff val="0"/>
                <a:tint val="100000"/>
                <a:shade val="100000"/>
                <a:satMod val="130000"/>
              </a:srgbClr>
            </a:gs>
            <a:gs pos="100000">
              <a:srgbClr val="4F81BD">
                <a:hueOff val="0"/>
                <a:satOff val="0"/>
                <a:lumOff val="0"/>
                <a:alphaOff val="0"/>
                <a:tint val="50000"/>
                <a:shade val="100000"/>
                <a:satMod val="350000"/>
              </a:srgbClr>
            </a:gs>
          </a:gsLst>
          <a:lin ang="16200000" scaled="0"/>
        </a:gradFill>
        <a:ln>
          <a:noFill/>
        </a:ln>
        <a:effectLst>
          <a:outerShdw blurRad="40000" dist="23000" dir="5400000" rotWithShape="0">
            <a:srgbClr val="000000">
              <a:alpha val="35000"/>
            </a:srgbClr>
          </a:outerShdw>
        </a:effectLst>
      </dgm:spPr>
      <dgm:t>
        <a:bodyPr/>
        <a:lstStyle/>
        <a:p>
          <a:r>
            <a:rPr lang="en-US">
              <a:solidFill>
                <a:sysClr val="window" lastClr="FFFFFF"/>
              </a:solidFill>
              <a:latin typeface="Cambria"/>
              <a:ea typeface="+mn-ea"/>
              <a:cs typeface="+mn-cs"/>
            </a:rPr>
            <a:t>Organised way to mentor more young leaders</a:t>
          </a:r>
        </a:p>
      </dgm:t>
    </dgm:pt>
    <dgm:pt modelId="{5BA3DE1B-2D14-1B4E-9FAA-F32933A189FF}" type="parTrans" cxnId="{6CF15D02-6E81-AE46-9E67-A8C86322FED2}">
      <dgm:prSet/>
      <dgm:spPr/>
      <dgm:t>
        <a:bodyPr/>
        <a:lstStyle/>
        <a:p>
          <a:endParaRPr lang="en-US"/>
        </a:p>
      </dgm:t>
    </dgm:pt>
    <dgm:pt modelId="{BA715F21-E088-1F48-9F16-40E9035A9AD9}" type="sibTrans" cxnId="{6CF15D02-6E81-AE46-9E67-A8C86322FED2}">
      <dgm:prSet/>
      <dgm:spPr/>
      <dgm:t>
        <a:bodyPr/>
        <a:lstStyle/>
        <a:p>
          <a:endParaRPr lang="en-US"/>
        </a:p>
      </dgm:t>
    </dgm:pt>
    <dgm:pt modelId="{7F529EF6-BF2E-B448-9590-D2C8D2EFC0C6}" type="pres">
      <dgm:prSet presAssocID="{80335889-D9D8-A04F-B45E-63CF1E5A96B6}" presName="matrix" presStyleCnt="0">
        <dgm:presLayoutVars>
          <dgm:chMax val="1"/>
          <dgm:dir/>
          <dgm:resizeHandles val="exact"/>
        </dgm:presLayoutVars>
      </dgm:prSet>
      <dgm:spPr/>
      <dgm:t>
        <a:bodyPr/>
        <a:lstStyle/>
        <a:p>
          <a:endParaRPr lang="ru-RU"/>
        </a:p>
      </dgm:t>
    </dgm:pt>
    <dgm:pt modelId="{AD009A39-F215-0F4B-B626-277A8B50ECD5}" type="pres">
      <dgm:prSet presAssocID="{80335889-D9D8-A04F-B45E-63CF1E5A96B6}" presName="diamond" presStyleLbl="bgShp" presStyleIdx="0" presStyleCnt="1" custLinFactNeighborX="-565" custLinFactNeighborY="-330"/>
      <dgm:spPr>
        <a:xfrm>
          <a:off x="866140" y="0"/>
          <a:ext cx="3977640" cy="3977640"/>
        </a:xfrm>
        <a:prstGeom prst="diamond">
          <a:avLst/>
        </a:prstGeom>
        <a:solidFill>
          <a:srgbClr val="4F81BD">
            <a:tint val="40000"/>
            <a:hueOff val="0"/>
            <a:satOff val="0"/>
            <a:lumOff val="0"/>
            <a:alphaOff val="0"/>
          </a:srgbClr>
        </a:solidFill>
        <a:ln>
          <a:noFill/>
        </a:ln>
        <a:effectLst>
          <a:outerShdw blurRad="40000" dist="23000" dir="5400000" rotWithShape="0">
            <a:srgbClr val="000000">
              <a:alpha val="35000"/>
            </a:srgbClr>
          </a:outerShdw>
        </a:effectLst>
      </dgm:spPr>
      <dgm:t>
        <a:bodyPr/>
        <a:lstStyle/>
        <a:p>
          <a:endParaRPr lang="ru-RU"/>
        </a:p>
      </dgm:t>
    </dgm:pt>
    <dgm:pt modelId="{18EBA014-952C-F046-8810-2491B688E71B}" type="pres">
      <dgm:prSet presAssocID="{80335889-D9D8-A04F-B45E-63CF1E5A96B6}" presName="quad1" presStyleLbl="node1" presStyleIdx="0" presStyleCnt="4">
        <dgm:presLayoutVars>
          <dgm:chMax val="0"/>
          <dgm:chPref val="0"/>
          <dgm:bulletEnabled val="1"/>
        </dgm:presLayoutVars>
      </dgm:prSet>
      <dgm:spPr/>
      <dgm:t>
        <a:bodyPr/>
        <a:lstStyle/>
        <a:p>
          <a:endParaRPr lang="en-US"/>
        </a:p>
      </dgm:t>
    </dgm:pt>
    <dgm:pt modelId="{2339A31B-516D-FF4A-AE11-CC259C1990BB}" type="pres">
      <dgm:prSet presAssocID="{80335889-D9D8-A04F-B45E-63CF1E5A96B6}" presName="quad2" presStyleLbl="node1" presStyleIdx="1" presStyleCnt="4">
        <dgm:presLayoutVars>
          <dgm:chMax val="0"/>
          <dgm:chPref val="0"/>
          <dgm:bulletEnabled val="1"/>
        </dgm:presLayoutVars>
      </dgm:prSet>
      <dgm:spPr/>
      <dgm:t>
        <a:bodyPr/>
        <a:lstStyle/>
        <a:p>
          <a:endParaRPr lang="ru-RU"/>
        </a:p>
      </dgm:t>
    </dgm:pt>
    <dgm:pt modelId="{6E1F4124-900C-ED4A-94B3-3F15E11EE08E}" type="pres">
      <dgm:prSet presAssocID="{80335889-D9D8-A04F-B45E-63CF1E5A96B6}" presName="quad3" presStyleLbl="node1" presStyleIdx="2" presStyleCnt="4">
        <dgm:presLayoutVars>
          <dgm:chMax val="0"/>
          <dgm:chPref val="0"/>
          <dgm:bulletEnabled val="1"/>
        </dgm:presLayoutVars>
      </dgm:prSet>
      <dgm:spPr/>
      <dgm:t>
        <a:bodyPr/>
        <a:lstStyle/>
        <a:p>
          <a:endParaRPr lang="en-US"/>
        </a:p>
      </dgm:t>
    </dgm:pt>
    <dgm:pt modelId="{8045F3BC-076E-474A-A2E7-88EDC7422EB3}" type="pres">
      <dgm:prSet presAssocID="{80335889-D9D8-A04F-B45E-63CF1E5A96B6}" presName="quad4" presStyleLbl="node1" presStyleIdx="3" presStyleCnt="4">
        <dgm:presLayoutVars>
          <dgm:chMax val="0"/>
          <dgm:chPref val="0"/>
          <dgm:bulletEnabled val="1"/>
        </dgm:presLayoutVars>
      </dgm:prSet>
      <dgm:spPr/>
      <dgm:t>
        <a:bodyPr/>
        <a:lstStyle/>
        <a:p>
          <a:endParaRPr lang="en-US"/>
        </a:p>
      </dgm:t>
    </dgm:pt>
  </dgm:ptLst>
  <dgm:cxnLst>
    <dgm:cxn modelId="{85638BE5-E997-B94E-9A94-E7C118589803}" srcId="{80335889-D9D8-A04F-B45E-63CF1E5A96B6}" destId="{20DDB312-DC70-2040-B0DB-FCFACD91C8F5}" srcOrd="2" destOrd="0" parTransId="{08B9C1FE-E2E9-3546-A88A-A65DF83D1B13}" sibTransId="{3AEEEBB0-1142-4943-B1CA-DB90AE4FA74E}"/>
    <dgm:cxn modelId="{C621BBD5-72DA-41BE-85CC-2E528B41DCFF}" type="presOf" srcId="{164031D4-38CF-F442-A94A-F529734FE5FA}" destId="{18EBA014-952C-F046-8810-2491B688E71B}" srcOrd="0" destOrd="0" presId="urn:microsoft.com/office/officeart/2005/8/layout/matrix3"/>
    <dgm:cxn modelId="{6CF15D02-6E81-AE46-9E67-A8C86322FED2}" srcId="{80335889-D9D8-A04F-B45E-63CF1E5A96B6}" destId="{3422906D-D661-4A4B-B72C-A9F98332AE8C}" srcOrd="3" destOrd="0" parTransId="{5BA3DE1B-2D14-1B4E-9FAA-F32933A189FF}" sibTransId="{BA715F21-E088-1F48-9F16-40E9035A9AD9}"/>
    <dgm:cxn modelId="{F0C7CFD5-AABA-4E84-A261-4A06714D555A}" type="presOf" srcId="{93DD5CA8-F411-BA40-99F5-9D6A0E51C3E9}" destId="{2339A31B-516D-FF4A-AE11-CC259C1990BB}" srcOrd="0" destOrd="0" presId="urn:microsoft.com/office/officeart/2005/8/layout/matrix3"/>
    <dgm:cxn modelId="{6EF51404-3425-484D-A577-C1730E399359}" srcId="{80335889-D9D8-A04F-B45E-63CF1E5A96B6}" destId="{93DD5CA8-F411-BA40-99F5-9D6A0E51C3E9}" srcOrd="1" destOrd="0" parTransId="{19506F4E-034F-1D45-8D99-7377CC943EDF}" sibTransId="{57C2EF37-FAF9-5442-9D3E-3D76DB3497E4}"/>
    <dgm:cxn modelId="{B55911ED-7D65-4655-8C70-4B3482CCA3E5}" type="presOf" srcId="{3422906D-D661-4A4B-B72C-A9F98332AE8C}" destId="{8045F3BC-076E-474A-A2E7-88EDC7422EB3}" srcOrd="0" destOrd="0" presId="urn:microsoft.com/office/officeart/2005/8/layout/matrix3"/>
    <dgm:cxn modelId="{D60BABD2-528C-430F-8D62-8C3F525ED0F7}" type="presOf" srcId="{20DDB312-DC70-2040-B0DB-FCFACD91C8F5}" destId="{6E1F4124-900C-ED4A-94B3-3F15E11EE08E}" srcOrd="0" destOrd="0" presId="urn:microsoft.com/office/officeart/2005/8/layout/matrix3"/>
    <dgm:cxn modelId="{78B5CAC7-AD71-4B26-BA82-3C3A51A74F88}" type="presOf" srcId="{80335889-D9D8-A04F-B45E-63CF1E5A96B6}" destId="{7F529EF6-BF2E-B448-9590-D2C8D2EFC0C6}" srcOrd="0" destOrd="0" presId="urn:microsoft.com/office/officeart/2005/8/layout/matrix3"/>
    <dgm:cxn modelId="{CEE54168-7B97-E844-B8B8-7E6BDBD371D7}" srcId="{80335889-D9D8-A04F-B45E-63CF1E5A96B6}" destId="{164031D4-38CF-F442-A94A-F529734FE5FA}" srcOrd="0" destOrd="0" parTransId="{6690A889-5B1B-9544-ADD3-3EE76A6216B9}" sibTransId="{CF18AD9C-D752-2246-AD45-3F889F9F7214}"/>
    <dgm:cxn modelId="{8C275DF5-3CEB-4E6F-8462-E4A63C180C43}" type="presParOf" srcId="{7F529EF6-BF2E-B448-9590-D2C8D2EFC0C6}" destId="{AD009A39-F215-0F4B-B626-277A8B50ECD5}" srcOrd="0" destOrd="0" presId="urn:microsoft.com/office/officeart/2005/8/layout/matrix3"/>
    <dgm:cxn modelId="{159D3C54-0923-415E-B6C6-52EA9B4B7567}" type="presParOf" srcId="{7F529EF6-BF2E-B448-9590-D2C8D2EFC0C6}" destId="{18EBA014-952C-F046-8810-2491B688E71B}" srcOrd="1" destOrd="0" presId="urn:microsoft.com/office/officeart/2005/8/layout/matrix3"/>
    <dgm:cxn modelId="{E3608F91-A3F3-4017-835C-1AF6F4515723}" type="presParOf" srcId="{7F529EF6-BF2E-B448-9590-D2C8D2EFC0C6}" destId="{2339A31B-516D-FF4A-AE11-CC259C1990BB}" srcOrd="2" destOrd="0" presId="urn:microsoft.com/office/officeart/2005/8/layout/matrix3"/>
    <dgm:cxn modelId="{78EC6AEA-B2F9-43CF-866E-EA7B8F833B5B}" type="presParOf" srcId="{7F529EF6-BF2E-B448-9590-D2C8D2EFC0C6}" destId="{6E1F4124-900C-ED4A-94B3-3F15E11EE08E}" srcOrd="3" destOrd="0" presId="urn:microsoft.com/office/officeart/2005/8/layout/matrix3"/>
    <dgm:cxn modelId="{C5ED1CA9-F982-4D9D-B16C-83B7B1BAB92F}" type="presParOf" srcId="{7F529EF6-BF2E-B448-9590-D2C8D2EFC0C6}" destId="{8045F3BC-076E-474A-A2E7-88EDC7422EB3}"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009A39-F215-0F4B-B626-277A8B50ECD5}">
      <dsp:nvSpPr>
        <dsp:cNvPr id="0" name=""/>
        <dsp:cNvSpPr/>
      </dsp:nvSpPr>
      <dsp:spPr>
        <a:xfrm>
          <a:off x="778811" y="0"/>
          <a:ext cx="4245844" cy="4245844"/>
        </a:xfrm>
        <a:prstGeom prst="diamond">
          <a:avLst/>
        </a:prstGeom>
        <a:solidFill>
          <a:srgbClr val="4F81BD">
            <a:tint val="40000"/>
            <a:hueOff val="0"/>
            <a:satOff val="0"/>
            <a:lumOff val="0"/>
            <a:alphaOff val="0"/>
          </a:srgb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18EBA014-952C-F046-8810-2491B688E71B}">
      <dsp:nvSpPr>
        <dsp:cNvPr id="0" name=""/>
        <dsp:cNvSpPr/>
      </dsp:nvSpPr>
      <dsp:spPr>
        <a:xfrm>
          <a:off x="1206155" y="403355"/>
          <a:ext cx="1655879" cy="1655879"/>
        </a:xfrm>
        <a:prstGeom prst="roundRect">
          <a:avLst/>
        </a:prstGeom>
        <a:gradFill rotWithShape="0">
          <a:gsLst>
            <a:gs pos="0">
              <a:srgbClr val="4F81BD">
                <a:hueOff val="0"/>
                <a:satOff val="0"/>
                <a:lumOff val="0"/>
                <a:alphaOff val="0"/>
                <a:tint val="100000"/>
                <a:shade val="100000"/>
                <a:satMod val="130000"/>
              </a:srgbClr>
            </a:gs>
            <a:gs pos="100000">
              <a:srgbClr val="4F81BD">
                <a:hueOff val="0"/>
                <a:satOff val="0"/>
                <a:lumOff val="0"/>
                <a:alphaOff val="0"/>
                <a:tint val="50000"/>
                <a:shade val="100000"/>
                <a:satMod val="350000"/>
              </a:srgb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a:solidFill>
                <a:sysClr val="window" lastClr="FFFFFF"/>
              </a:solidFill>
              <a:latin typeface="Cambria"/>
              <a:ea typeface="+mn-ea"/>
              <a:cs typeface="+mn-cs"/>
            </a:rPr>
            <a:t>Global recognition and award</a:t>
          </a:r>
        </a:p>
      </dsp:txBody>
      <dsp:txXfrm>
        <a:off x="1286988" y="484188"/>
        <a:ext cx="1494213" cy="1494213"/>
      </dsp:txXfrm>
    </dsp:sp>
    <dsp:sp modelId="{2339A31B-516D-FF4A-AE11-CC259C1990BB}">
      <dsp:nvSpPr>
        <dsp:cNvPr id="0" name=""/>
        <dsp:cNvSpPr/>
      </dsp:nvSpPr>
      <dsp:spPr>
        <a:xfrm>
          <a:off x="2989410" y="403355"/>
          <a:ext cx="1655879" cy="1655879"/>
        </a:xfrm>
        <a:prstGeom prst="roundRect">
          <a:avLst/>
        </a:prstGeom>
        <a:gradFill rotWithShape="0">
          <a:gsLst>
            <a:gs pos="0">
              <a:srgbClr val="4F81BD">
                <a:hueOff val="0"/>
                <a:satOff val="0"/>
                <a:lumOff val="0"/>
                <a:alphaOff val="0"/>
                <a:tint val="100000"/>
                <a:shade val="100000"/>
                <a:satMod val="130000"/>
              </a:srgbClr>
            </a:gs>
            <a:gs pos="100000">
              <a:srgbClr val="4F81BD">
                <a:hueOff val="0"/>
                <a:satOff val="0"/>
                <a:lumOff val="0"/>
                <a:alphaOff val="0"/>
                <a:tint val="50000"/>
                <a:shade val="100000"/>
                <a:satMod val="350000"/>
              </a:srgb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ysClr val="window" lastClr="FFFFFF"/>
              </a:solidFill>
              <a:latin typeface="Cambria"/>
              <a:ea typeface="+mn-ea"/>
              <a:cs typeface="+mn-cs"/>
            </a:rPr>
            <a:t>Powerful network of successful people</a:t>
          </a:r>
        </a:p>
      </dsp:txBody>
      <dsp:txXfrm>
        <a:off x="3070243" y="484188"/>
        <a:ext cx="1494213" cy="1494213"/>
      </dsp:txXfrm>
    </dsp:sp>
    <dsp:sp modelId="{6E1F4124-900C-ED4A-94B3-3F15E11EE08E}">
      <dsp:nvSpPr>
        <dsp:cNvPr id="0" name=""/>
        <dsp:cNvSpPr/>
      </dsp:nvSpPr>
      <dsp:spPr>
        <a:xfrm>
          <a:off x="1206155" y="2186609"/>
          <a:ext cx="1655879" cy="1655879"/>
        </a:xfrm>
        <a:prstGeom prst="roundRect">
          <a:avLst/>
        </a:prstGeom>
        <a:gradFill rotWithShape="0">
          <a:gsLst>
            <a:gs pos="0">
              <a:srgbClr val="4F81BD">
                <a:hueOff val="0"/>
                <a:satOff val="0"/>
                <a:lumOff val="0"/>
                <a:alphaOff val="0"/>
                <a:tint val="100000"/>
                <a:shade val="100000"/>
                <a:satMod val="130000"/>
              </a:srgbClr>
            </a:gs>
            <a:gs pos="100000">
              <a:srgbClr val="4F81BD">
                <a:hueOff val="0"/>
                <a:satOff val="0"/>
                <a:lumOff val="0"/>
                <a:alphaOff val="0"/>
                <a:tint val="50000"/>
                <a:shade val="100000"/>
                <a:satMod val="350000"/>
              </a:srgb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a:solidFill>
                <a:sysClr val="window" lastClr="FFFFFF"/>
              </a:solidFill>
              <a:latin typeface="Cambria"/>
              <a:ea typeface="+mn-ea"/>
              <a:cs typeface="+mn-cs"/>
            </a:rPr>
            <a:t>Learning and growth opportunities</a:t>
          </a:r>
        </a:p>
      </dsp:txBody>
      <dsp:txXfrm>
        <a:off x="1286988" y="2267442"/>
        <a:ext cx="1494213" cy="1494213"/>
      </dsp:txXfrm>
    </dsp:sp>
    <dsp:sp modelId="{8045F3BC-076E-474A-A2E7-88EDC7422EB3}">
      <dsp:nvSpPr>
        <dsp:cNvPr id="0" name=""/>
        <dsp:cNvSpPr/>
      </dsp:nvSpPr>
      <dsp:spPr>
        <a:xfrm>
          <a:off x="2989410" y="2186609"/>
          <a:ext cx="1655879" cy="1655879"/>
        </a:xfrm>
        <a:prstGeom prst="roundRect">
          <a:avLst/>
        </a:prstGeom>
        <a:gradFill rotWithShape="0">
          <a:gsLst>
            <a:gs pos="0">
              <a:srgbClr val="4F81BD">
                <a:hueOff val="0"/>
                <a:satOff val="0"/>
                <a:lumOff val="0"/>
                <a:alphaOff val="0"/>
                <a:tint val="100000"/>
                <a:shade val="100000"/>
                <a:satMod val="130000"/>
              </a:srgbClr>
            </a:gs>
            <a:gs pos="100000">
              <a:srgbClr val="4F81BD">
                <a:hueOff val="0"/>
                <a:satOff val="0"/>
                <a:lumOff val="0"/>
                <a:alphaOff val="0"/>
                <a:tint val="50000"/>
                <a:shade val="100000"/>
                <a:satMod val="350000"/>
              </a:srgb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a:solidFill>
                <a:sysClr val="window" lastClr="FFFFFF"/>
              </a:solidFill>
              <a:latin typeface="Cambria"/>
              <a:ea typeface="+mn-ea"/>
              <a:cs typeface="+mn-cs"/>
            </a:rPr>
            <a:t>Organised way to mentor more young leaders</a:t>
          </a:r>
        </a:p>
      </dsp:txBody>
      <dsp:txXfrm>
        <a:off x="3070243" y="2267442"/>
        <a:ext cx="1494213" cy="1494213"/>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9/3/2016</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9/3/2016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ru-RU" smtClean="0"/>
              <a:t>Образец заголовка</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5" name="Footer Placeholder 4"/>
          <p:cNvSpPr>
            <a:spLocks noGrp="1"/>
          </p:cNvSpPr>
          <p:nvPr>
            <p:ph type="ftr" sz="quarter" idx="11"/>
          </p:nvPr>
        </p:nvSpPr>
        <p:spPr>
          <a:xfrm>
            <a:off x="3962399" y="5870575"/>
            <a:ext cx="4893958" cy="377825"/>
          </a:xfrm>
        </p:spPr>
        <p:txBody>
          <a:bodyPr/>
          <a:lstStyle/>
          <a:p>
            <a:endParaRPr lang="en-US" dirty="0">
              <a:solidFill>
                <a:prstClr val="white"/>
              </a:solidFill>
            </a:endParaRPr>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321611227"/>
      </p:ext>
    </p:extLst>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5" name="Footer Placeholder 4"/>
          <p:cNvSpPr>
            <a:spLocks noGrp="1"/>
          </p:cNvSpPr>
          <p:nvPr>
            <p:ph type="ftr" sz="quarter" idx="11"/>
          </p:nvPr>
        </p:nvSpPr>
        <p:spPr/>
        <p:txBody>
          <a:body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279743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5" name="Footer Placeholder 4"/>
          <p:cNvSpPr>
            <a:spLocks noGrp="1"/>
          </p:cNvSpPr>
          <p:nvPr>
            <p:ph type="ftr" sz="quarter" idx="11"/>
          </p:nvPr>
        </p:nvSpPr>
        <p:spPr/>
        <p:txBody>
          <a:body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6633017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6" name="Footer Placeholder 5"/>
          <p:cNvSpPr>
            <a:spLocks noGrp="1"/>
          </p:cNvSpPr>
          <p:nvPr>
            <p:ph type="ftr" sz="quarter" idx="11"/>
          </p:nvPr>
        </p:nvSpPr>
        <p:spPr/>
        <p:txBody>
          <a:bodyPr/>
          <a:lstStyle/>
          <a:p>
            <a:endParaRPr lang="en-US" dirty="0">
              <a:solidFill>
                <a:prstClr val="white"/>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2515101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8" name="Footer Placeholder 7"/>
          <p:cNvSpPr>
            <a:spLocks noGrp="1"/>
          </p:cNvSpPr>
          <p:nvPr>
            <p:ph type="ftr" sz="quarter" idx="11"/>
          </p:nvPr>
        </p:nvSpPr>
        <p:spPr/>
        <p:txBody>
          <a:bodyPr/>
          <a:lstStyle/>
          <a:p>
            <a:endParaRPr lang="en-US" dirty="0">
              <a:solidFill>
                <a:prstClr val="white"/>
              </a:solidFill>
            </a:endParaRPr>
          </a:p>
        </p:txBody>
      </p:sp>
      <p:sp>
        <p:nvSpPr>
          <p:cNvPr id="9" name="Slide Number Placeholder 8"/>
          <p:cNvSpPr>
            <a:spLocks noGrp="1"/>
          </p:cNvSpPr>
          <p:nvPr>
            <p:ph type="sldNum" sz="quarter" idx="12"/>
          </p:nvPr>
        </p:nvSpPr>
        <p:spPr/>
        <p:txBody>
          <a:body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2393435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4" name="Footer Placeholder 3"/>
          <p:cNvSpPr>
            <a:spLocks noGrp="1"/>
          </p:cNvSpPr>
          <p:nvPr>
            <p:ph type="ftr" sz="quarter" idx="11"/>
          </p:nvPr>
        </p:nvSpPr>
        <p:spPr/>
        <p:txBody>
          <a:body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611695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3" name="Footer Placeholder 2"/>
          <p:cNvSpPr>
            <a:spLocks noGrp="1"/>
          </p:cNvSpPr>
          <p:nvPr>
            <p:ph type="ftr" sz="quarter" idx="11"/>
          </p:nvPr>
        </p:nvSpPr>
        <p:spPr/>
        <p:txBody>
          <a:bodyPr/>
          <a:lstStyle/>
          <a:p>
            <a:endParaRPr lang="en-US" dirty="0">
              <a:solidFill>
                <a:prstClr val="white"/>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9128249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6" name="Footer Placeholder 5"/>
          <p:cNvSpPr>
            <a:spLocks noGrp="1"/>
          </p:cNvSpPr>
          <p:nvPr>
            <p:ph type="ftr" sz="quarter" idx="11"/>
          </p:nvPr>
        </p:nvSpPr>
        <p:spPr/>
        <p:txBody>
          <a:bodyPr/>
          <a:lstStyle/>
          <a:p>
            <a:endParaRPr lang="en-US" dirty="0">
              <a:solidFill>
                <a:prstClr val="white"/>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2771772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6" name="Footer Placeholder 5"/>
          <p:cNvSpPr>
            <a:spLocks noGrp="1"/>
          </p:cNvSpPr>
          <p:nvPr>
            <p:ph type="ftr" sz="quarter" idx="11"/>
          </p:nvPr>
        </p:nvSpPr>
        <p:spPr/>
        <p:txBody>
          <a:bodyPr/>
          <a:lstStyle/>
          <a:p>
            <a:endParaRPr lang="en-US" dirty="0">
              <a:solidFill>
                <a:prstClr val="white"/>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7525957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6" name="Footer Placeholder 5"/>
          <p:cNvSpPr>
            <a:spLocks noGrp="1"/>
          </p:cNvSpPr>
          <p:nvPr>
            <p:ph type="ftr" sz="quarter" idx="11"/>
          </p:nvPr>
        </p:nvSpPr>
        <p:spPr/>
        <p:txBody>
          <a:bodyPr/>
          <a:lstStyle/>
          <a:p>
            <a:endParaRPr lang="en-US" dirty="0">
              <a:solidFill>
                <a:prstClr val="white"/>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6721543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5" name="Footer Placeholder 4"/>
          <p:cNvSpPr>
            <a:spLocks noGrp="1"/>
          </p:cNvSpPr>
          <p:nvPr>
            <p:ph type="ftr" sz="quarter" idx="11"/>
          </p:nvPr>
        </p:nvSpPr>
        <p:spPr/>
        <p:txBody>
          <a:body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5349714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white"/>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white"/>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5" name="Footer Placeholder 4"/>
          <p:cNvSpPr>
            <a:spLocks noGrp="1"/>
          </p:cNvSpPr>
          <p:nvPr>
            <p:ph type="ftr" sz="quarter" idx="11"/>
          </p:nvPr>
        </p:nvSpPr>
        <p:spPr/>
        <p:txBody>
          <a:body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415978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9/3/2016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5" name="Footer Placeholder 4"/>
          <p:cNvSpPr>
            <a:spLocks noGrp="1"/>
          </p:cNvSpPr>
          <p:nvPr>
            <p:ph type="ftr" sz="quarter" idx="11"/>
          </p:nvPr>
        </p:nvSpPr>
        <p:spPr/>
        <p:txBody>
          <a:body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9421973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white"/>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a:r>
              <a:rPr lang="en-US" sz="8000" dirty="0">
                <a:solidFill>
                  <a:prstClr val="white"/>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5" name="Footer Placeholder 4"/>
          <p:cNvSpPr>
            <a:spLocks noGrp="1"/>
          </p:cNvSpPr>
          <p:nvPr>
            <p:ph type="ftr" sz="quarter" idx="11"/>
          </p:nvPr>
        </p:nvSpPr>
        <p:spPr/>
        <p:txBody>
          <a:body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16102023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5" name="Footer Placeholder 4"/>
          <p:cNvSpPr>
            <a:spLocks noGrp="1"/>
          </p:cNvSpPr>
          <p:nvPr>
            <p:ph type="ftr" sz="quarter" idx="11"/>
          </p:nvPr>
        </p:nvSpPr>
        <p:spPr/>
        <p:txBody>
          <a:body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7181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5" name="Footer Placeholder 4"/>
          <p:cNvSpPr>
            <a:spLocks noGrp="1"/>
          </p:cNvSpPr>
          <p:nvPr>
            <p:ph type="ftr" sz="quarter" idx="11"/>
          </p:nvPr>
        </p:nvSpPr>
        <p:spPr/>
        <p:txBody>
          <a:body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white"/>
                </a:solidFill>
              </a:rPr>
              <a:pPr/>
              <a:t>‹#›</a:t>
            </a:fld>
            <a:endParaRPr lang="en-US" dirty="0">
              <a:solidFill>
                <a:prstClr val="white"/>
              </a:solidFill>
            </a:endParaRPr>
          </a:p>
        </p:txBody>
      </p:sp>
      <p:sp>
        <p:nvSpPr>
          <p:cNvPr id="8" name="Title 1"/>
          <p:cNvSpPr>
            <a:spLocks noGrp="1"/>
          </p:cNvSpPr>
          <p:nvPr>
            <p:ph type="title"/>
          </p:nvPr>
        </p:nvSpPr>
        <p:spPr>
          <a:xfrm>
            <a:off x="685801" y="609600"/>
            <a:ext cx="10131425" cy="1456267"/>
          </a:xfrm>
        </p:spPr>
        <p:txBody>
          <a:bodyPr/>
          <a:lstStyle/>
          <a:p>
            <a:r>
              <a:rPr lang="ru-RU" smtClean="0"/>
              <a:t>Образец заголовка</a:t>
            </a:r>
            <a:endParaRPr lang="en-US" dirty="0"/>
          </a:p>
        </p:txBody>
      </p:sp>
    </p:spTree>
    <p:extLst>
      <p:ext uri="{BB962C8B-B14F-4D97-AF65-F5344CB8AC3E}">
        <p14:creationId xmlns:p14="http://schemas.microsoft.com/office/powerpoint/2010/main" val="12039755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5" name="Footer Placeholder 4"/>
          <p:cNvSpPr>
            <a:spLocks noGrp="1"/>
          </p:cNvSpPr>
          <p:nvPr>
            <p:ph type="ftr" sz="quarter" idx="11"/>
          </p:nvPr>
        </p:nvSpPr>
        <p:spPr/>
        <p:txBody>
          <a:body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2617595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9/3/2016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9/3/2016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9/3/2016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9/3/2016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9/3/2016</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solidFill>
                  <a:prstClr val="white"/>
                </a:solidFill>
              </a:rPr>
              <a:pPr/>
              <a:t>9/3/2016</a:t>
            </a:fld>
            <a:endParaRPr lang="en-US" dirty="0">
              <a:solidFill>
                <a:prstClr val="white"/>
              </a:solidFill>
            </a:endParaRPr>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solidFill>
                <a:prstClr val="white"/>
              </a:solidFill>
            </a:endParaRPr>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solidFill>
                  <a:prstClr val="white"/>
                </a:solidFill>
              </a:rPr>
              <a:pPr/>
              <a:t>‹#›</a:t>
            </a:fld>
            <a:endParaRPr lang="en-US" dirty="0">
              <a:solidFill>
                <a:prstClr val="white"/>
              </a:solidFill>
            </a:endParaRPr>
          </a:p>
        </p:txBody>
      </p:sp>
    </p:spTree>
    <p:extLst>
      <p:ext uri="{BB962C8B-B14F-4D97-AF65-F5344CB8AC3E}">
        <p14:creationId xmlns:p14="http://schemas.microsoft.com/office/powerpoint/2010/main" val="3628949990"/>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1.jpg"/><Relationship Id="rId7" Type="http://schemas.openxmlformats.org/officeDocument/2006/relationships/image" Target="../media/image25.png"/><Relationship Id="rId2" Type="http://schemas.openxmlformats.org/officeDocument/2006/relationships/image" Target="../media/image20.jpg"/><Relationship Id="rId1" Type="http://schemas.openxmlformats.org/officeDocument/2006/relationships/slideLayout" Target="../slideLayouts/slideLayout23.xml"/><Relationship Id="rId6" Type="http://schemas.openxmlformats.org/officeDocument/2006/relationships/image" Target="../media/image24.jpg"/><Relationship Id="rId5" Type="http://schemas.openxmlformats.org/officeDocument/2006/relationships/image" Target="../media/image23.jpg"/><Relationship Id="rId4" Type="http://schemas.openxmlformats.org/officeDocument/2006/relationships/image" Target="../media/image22.jpg"/><Relationship Id="rId9"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hyperlink" Target="mailto:sangeethv@leadcap.net" TargetMode="External"/><Relationship Id="rId2" Type="http://schemas.openxmlformats.org/officeDocument/2006/relationships/hyperlink" Target="mailto:apfund@bk.ru" TargetMode="External"/><Relationship Id="rId1" Type="http://schemas.openxmlformats.org/officeDocument/2006/relationships/slideLayout" Target="../slideLayouts/slideLayout11.xml"/><Relationship Id="rId5" Type="http://schemas.openxmlformats.org/officeDocument/2006/relationships/image" Target="../media/image16.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8.png"/><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026536" y="2163650"/>
            <a:ext cx="8133590" cy="2234959"/>
          </a:xfrm>
        </p:spPr>
        <p:txBody>
          <a:bodyPr>
            <a:normAutofit/>
          </a:bodyPr>
          <a:lstStyle/>
          <a:p>
            <a:r>
              <a:rPr lang="en-US" sz="3200" b="1" dirty="0"/>
              <a:t>GLOBAL EMERGING LEADERS </a:t>
            </a:r>
            <a:r>
              <a:rPr lang="en-US" sz="3200" b="1" dirty="0" smtClean="0"/>
              <a:t>COMMUNITY (GEL)</a:t>
            </a:r>
            <a:r>
              <a:rPr lang="ru-RU" sz="3200" b="1" dirty="0" smtClean="0"/>
              <a:t/>
            </a:r>
            <a:br>
              <a:rPr lang="ru-RU" sz="3200" b="1" dirty="0" smtClean="0"/>
            </a:br>
            <a:r>
              <a:rPr lang="ru-RU" sz="3200" b="1" dirty="0"/>
              <a:t/>
            </a:r>
            <a:br>
              <a:rPr lang="ru-RU" sz="3200" b="1" dirty="0"/>
            </a:br>
            <a:r>
              <a:rPr lang="en-US" sz="2000" b="1" dirty="0"/>
              <a:t>A UNIQUE PROJECT AIMED AT SELECTION, EDUCATION AND TRAINING OF YOUTH LEADERS IN THE WORLD</a:t>
            </a:r>
            <a:endParaRPr lang="ru-RU" sz="2000" b="1" dirty="0"/>
          </a:p>
        </p:txBody>
      </p:sp>
      <p:sp>
        <p:nvSpPr>
          <p:cNvPr id="3" name="Подзаголовок 2"/>
          <p:cNvSpPr>
            <a:spLocks noGrp="1"/>
          </p:cNvSpPr>
          <p:nvPr>
            <p:ph type="subTitle" idx="1"/>
          </p:nvPr>
        </p:nvSpPr>
        <p:spPr>
          <a:xfrm>
            <a:off x="3962399" y="4385731"/>
            <a:ext cx="7641466" cy="1834764"/>
          </a:xfrm>
        </p:spPr>
        <p:txBody>
          <a:bodyPr>
            <a:normAutofit/>
          </a:bodyPr>
          <a:lstStyle/>
          <a:p>
            <a:endParaRPr lang="ru-RU" dirty="0" smtClean="0"/>
          </a:p>
          <a:p>
            <a:endParaRPr lang="ru-RU" dirty="0"/>
          </a:p>
          <a:p>
            <a:r>
              <a:rPr lang="en-US" i="1" dirty="0"/>
              <a:t>“Teach a youth the way he should go.  Even when he is old, he will not depart from it” Proverbs 22:6</a:t>
            </a:r>
            <a:endParaRPr lang="ru-RU" dirty="0"/>
          </a:p>
        </p:txBody>
      </p:sp>
      <p:pic>
        <p:nvPicPr>
          <p:cNvPr id="4" name="Рисунок 3"/>
          <p:cNvPicPr>
            <a:picLocks noChangeAspect="1"/>
          </p:cNvPicPr>
          <p:nvPr/>
        </p:nvPicPr>
        <p:blipFill>
          <a:blip r:embed="rId2"/>
          <a:stretch>
            <a:fillRect/>
          </a:stretch>
        </p:blipFill>
        <p:spPr>
          <a:xfrm>
            <a:off x="1502266" y="3044918"/>
            <a:ext cx="9187468" cy="768163"/>
          </a:xfrm>
          <a:prstGeom prst="rect">
            <a:avLst/>
          </a:prstGeom>
        </p:spPr>
      </p:pic>
      <p:pic>
        <p:nvPicPr>
          <p:cNvPr id="6" name="Рисунок 5" descr="C:\Users\HP-PC\AppData\Roaming\Microsoft\Windows\Network Shortcuts\Комитет 2017\ЛОГОБЛАНК 100.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08665" y="862158"/>
            <a:ext cx="5861050" cy="1042035"/>
          </a:xfrm>
          <a:prstGeom prst="rect">
            <a:avLst/>
          </a:prstGeom>
          <a:noFill/>
          <a:ln>
            <a:noFill/>
          </a:ln>
        </p:spPr>
      </p:pic>
      <p:sp>
        <p:nvSpPr>
          <p:cNvPr id="7" name="Parallelogram 12"/>
          <p:cNvSpPr/>
          <p:nvPr/>
        </p:nvSpPr>
        <p:spPr>
          <a:xfrm>
            <a:off x="9356234" y="6479952"/>
            <a:ext cx="2667000" cy="285750"/>
          </a:xfrm>
          <a:prstGeom prst="parallelogram">
            <a:avLst>
              <a:gd name="adj" fmla="val 57903"/>
            </a:avLst>
          </a:prstGeom>
          <a:solidFill>
            <a:srgbClr val="FFC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Calibri"/>
                <a:ea typeface="+mn-ea"/>
                <a:cs typeface="+mn-cs"/>
              </a:rPr>
              <a:t>Global Emerging Leaders</a:t>
            </a:r>
            <a:endParaRPr kumimoji="0" lang="en-US" sz="1400" b="1" i="0" u="none" strike="noStrike" kern="0" cap="none" spc="0" normalizeH="0" baseline="0" noProof="0" dirty="0">
              <a:ln>
                <a:noFill/>
              </a:ln>
              <a:solidFill>
                <a:prstClr val="white"/>
              </a:solidFill>
              <a:effectLst/>
              <a:uLnTx/>
              <a:uFillTx/>
              <a:latin typeface="Calibri"/>
              <a:ea typeface="+mn-ea"/>
              <a:cs typeface="+mn-cs"/>
            </a:endParaRP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02" y="0"/>
            <a:ext cx="3230720" cy="3230720"/>
          </a:xfrm>
          <a:prstGeom prst="rect">
            <a:avLst/>
          </a:prstGeom>
        </p:spPr>
      </p:pic>
    </p:spTree>
    <p:extLst>
      <p:ext uri="{BB962C8B-B14F-4D97-AF65-F5344CB8AC3E}">
        <p14:creationId xmlns:p14="http://schemas.microsoft.com/office/powerpoint/2010/main" val="20115889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05508" y="5232400"/>
            <a:ext cx="9848760" cy="1443455"/>
          </a:xfrm>
        </p:spPr>
        <p:txBody>
          <a:bodyPr>
            <a:noAutofit/>
          </a:bodyPr>
          <a:lstStyle/>
          <a:p>
            <a:pPr lvl="0"/>
            <a:r>
              <a:rPr lang="en-US" sz="2800" dirty="0" smtClean="0"/>
              <a:t>MEMBERS OF COMMITTEE</a:t>
            </a:r>
            <a:r>
              <a:rPr lang="ru-RU" sz="2800" dirty="0" smtClean="0"/>
              <a:t> </a:t>
            </a:r>
            <a:r>
              <a:rPr lang="en-US" sz="2800" dirty="0" smtClean="0"/>
              <a:t>2017 </a:t>
            </a:r>
            <a:r>
              <a:rPr lang="en-US" sz="2800" dirty="0">
                <a:solidFill>
                  <a:prstClr val="white"/>
                </a:solidFill>
              </a:rPr>
              <a:t>-</a:t>
            </a:r>
            <a:r>
              <a:rPr lang="en-US" sz="2800" dirty="0" smtClean="0">
                <a:solidFill>
                  <a:prstClr val="white"/>
                </a:solidFill>
              </a:rPr>
              <a:t> BSCSIF</a:t>
            </a:r>
            <a:r>
              <a:rPr lang="ru-RU" sz="2800" dirty="0" smtClean="0">
                <a:solidFill>
                  <a:prstClr val="white"/>
                </a:solidFill>
              </a:rPr>
              <a:t> </a:t>
            </a:r>
            <a:r>
              <a:rPr lang="en-US" sz="2800" dirty="0" smtClean="0">
                <a:solidFill>
                  <a:prstClr val="white"/>
                </a:solidFill>
              </a:rPr>
              <a:t>AUTHORIZED WITH THE POWER OF ATTORNEY</a:t>
            </a:r>
            <a:r>
              <a:rPr lang="ru-RU" sz="2800" dirty="0" smtClean="0">
                <a:solidFill>
                  <a:prstClr val="white"/>
                </a:solidFill>
              </a:rPr>
              <a:t> </a:t>
            </a:r>
            <a:r>
              <a:rPr lang="en-US" sz="2800" dirty="0" smtClean="0"/>
              <a:t>FORM </a:t>
            </a:r>
            <a:r>
              <a:rPr lang="en-US" sz="2800" dirty="0"/>
              <a:t>THE BOARD OF THE </a:t>
            </a:r>
            <a:r>
              <a:rPr lang="en-US" sz="2800" b="1" cap="all" dirty="0">
                <a:solidFill>
                  <a:prstClr val="white"/>
                </a:solidFill>
              </a:rPr>
              <a:t>GLOBAL EMERGING LEADERS COMMUNITY </a:t>
            </a:r>
            <a:r>
              <a:rPr lang="ru-RU" sz="2800" b="1" cap="all" dirty="0">
                <a:solidFill>
                  <a:prstClr val="white"/>
                </a:solidFill>
              </a:rPr>
              <a:t>(</a:t>
            </a:r>
            <a:r>
              <a:rPr lang="en-US" sz="2800" dirty="0" smtClean="0"/>
              <a:t>GEL</a:t>
            </a:r>
            <a:r>
              <a:rPr lang="ru-RU" sz="2800" dirty="0" smtClean="0"/>
              <a:t>)</a:t>
            </a:r>
            <a:r>
              <a:rPr lang="en-US" sz="2800" dirty="0" smtClean="0"/>
              <a:t> </a:t>
            </a:r>
            <a:r>
              <a:rPr lang="en-US" sz="2800" dirty="0"/>
              <a:t>IN </a:t>
            </a:r>
            <a:r>
              <a:rPr lang="en-US" sz="2800" dirty="0" smtClean="0"/>
              <a:t>EACH THEIR </a:t>
            </a:r>
            <a:r>
              <a:rPr lang="en-US" sz="2800" dirty="0"/>
              <a:t>COUNTRIES. </a:t>
            </a:r>
            <a:r>
              <a:rPr lang="en-US" sz="2400" dirty="0" smtClean="0"/>
              <a:t/>
            </a:r>
            <a:br>
              <a:rPr lang="en-US" sz="2400" dirty="0" smtClean="0"/>
            </a:br>
            <a:r>
              <a:rPr lang="en-US" sz="2400" dirty="0" smtClean="0"/>
              <a:t/>
            </a:r>
            <a:br>
              <a:rPr lang="en-US" sz="2400" dirty="0" smtClean="0"/>
            </a:br>
            <a:r>
              <a:rPr lang="en-US" sz="2400" dirty="0"/>
              <a:t>Board should be composed of people with impeccable reputation, has earned respect in the society.</a:t>
            </a:r>
            <a:r>
              <a:rPr lang="ru-RU" sz="2400" dirty="0"/>
              <a:t/>
            </a:r>
            <a:br>
              <a:rPr lang="ru-RU" sz="2400" dirty="0"/>
            </a:br>
            <a:r>
              <a:rPr lang="en-US" sz="2400" dirty="0"/>
              <a:t>Board should be comprised of highly respected members of your country. </a:t>
            </a:r>
            <a:r>
              <a:rPr lang="ru-RU" sz="2400" dirty="0"/>
              <a:t/>
            </a:r>
            <a:br>
              <a:rPr lang="ru-RU" sz="2400" dirty="0"/>
            </a:br>
            <a:r>
              <a:rPr lang="en-US" sz="2400" dirty="0"/>
              <a:t>Board members should be well connected, and should be able to help the Directorate to shortlist and nominate GEL members. </a:t>
            </a:r>
            <a:r>
              <a:rPr lang="ru-RU" sz="2400" dirty="0"/>
              <a:t/>
            </a:r>
            <a:br>
              <a:rPr lang="ru-RU" sz="2400" dirty="0"/>
            </a:br>
            <a:r>
              <a:rPr lang="en-US" sz="2400" dirty="0"/>
              <a:t>Board members could be top officials from reputed business organizations, NGOs, scientific establishments, Universities, associations, start-ups and government organizations.</a:t>
            </a:r>
            <a:r>
              <a:rPr lang="ru-RU" sz="2400" dirty="0"/>
              <a:t/>
            </a:r>
            <a:br>
              <a:rPr lang="ru-RU" sz="2400" dirty="0"/>
            </a:br>
            <a:r>
              <a:rPr lang="en-US" sz="2400" dirty="0"/>
              <a:t>Each Board member should help in generating at least 50 GEL nominations. </a:t>
            </a:r>
            <a:r>
              <a:rPr lang="ru-RU" sz="2400" dirty="0"/>
              <a:t/>
            </a:r>
            <a:br>
              <a:rPr lang="ru-RU" sz="2400" dirty="0"/>
            </a:br>
            <a:r>
              <a:rPr lang="ru-RU" sz="2400" dirty="0" smtClean="0"/>
              <a:t/>
            </a:r>
            <a:br>
              <a:rPr lang="ru-RU" sz="2400" dirty="0" smtClean="0"/>
            </a:br>
            <a:r>
              <a:rPr lang="en-US" sz="2400" dirty="0" smtClean="0"/>
              <a:t>REPRESENTATIVES </a:t>
            </a:r>
            <a:r>
              <a:rPr lang="en-US" sz="2400" dirty="0"/>
              <a:t>OF THE BOARDS </a:t>
            </a:r>
            <a:r>
              <a:rPr lang="en-US" sz="2400" dirty="0" smtClean="0"/>
              <a:t>CREATE THE </a:t>
            </a:r>
            <a:r>
              <a:rPr lang="en-US" sz="2400" dirty="0"/>
              <a:t>DIRECTORATE </a:t>
            </a:r>
            <a:r>
              <a:rPr lang="en-US" sz="2400" b="1" dirty="0"/>
              <a:t>GEL</a:t>
            </a:r>
            <a:r>
              <a:rPr lang="en-US" sz="2400" dirty="0"/>
              <a:t> STRENGTH OF 11 PEOPLE (2 OF THE </a:t>
            </a:r>
            <a:r>
              <a:rPr lang="en-US" sz="2400" dirty="0" smtClean="0"/>
              <a:t>CO-CHAIR</a:t>
            </a:r>
            <a:r>
              <a:rPr lang="en-US" sz="2400" dirty="0" smtClean="0"/>
              <a:t> </a:t>
            </a:r>
            <a:r>
              <a:rPr lang="en-US" sz="2400" dirty="0"/>
              <a:t>OF THE PROJECT + 9 BOARDS OF DIRECTORS ELECTED BY ABSENTEE VOTING)</a:t>
            </a:r>
            <a:endParaRPr lang="ru-RU" sz="2400" dirty="0"/>
          </a:p>
        </p:txBody>
      </p:sp>
      <p:sp>
        <p:nvSpPr>
          <p:cNvPr id="5" name="Right Arrow 20"/>
          <p:cNvSpPr/>
          <p:nvPr/>
        </p:nvSpPr>
        <p:spPr>
          <a:xfrm>
            <a:off x="0" y="135394"/>
            <a:ext cx="2205508" cy="1223493"/>
          </a:xfrm>
          <a:prstGeom prst="rightArrow">
            <a:avLst/>
          </a:prstGeom>
          <a:solidFill>
            <a:schemeClr val="tx1">
              <a:lumMod val="65000"/>
              <a:lumOff val="35000"/>
            </a:schemeClr>
          </a:solidFill>
          <a:ln w="57150">
            <a:solidFill>
              <a:schemeClr val="accent1">
                <a:lumMod val="75000"/>
              </a:schemeClr>
            </a:solidFill>
          </a:ln>
          <a:effectLst>
            <a:outerShdw blurRad="50800" dist="38100" dir="2700000" algn="tl" rotWithShape="0">
              <a:prstClr val="black">
                <a:alpha val="40000"/>
              </a:prstClr>
            </a:outerShdw>
            <a:reflection blurRad="6350" stA="50000" endA="300" endPos="90000" dir="5400000" sy="-100000" algn="bl" rotWithShape="0"/>
          </a:effectLst>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Text Box 5"/>
          <p:cNvSpPr txBox="1"/>
          <p:nvPr/>
        </p:nvSpPr>
        <p:spPr>
          <a:xfrm>
            <a:off x="94105" y="521760"/>
            <a:ext cx="3810682" cy="837127"/>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2400" b="1" dirty="0" smtClean="0"/>
              <a:t>FIRST </a:t>
            </a:r>
            <a:r>
              <a:rPr lang="en-US" sz="2400" b="1" dirty="0"/>
              <a:t>STAGE</a:t>
            </a:r>
            <a:endParaRPr lang="en-US" sz="2400" b="1" dirty="0">
              <a:effectLst/>
              <a:ea typeface="ＭＳ 明朝"/>
              <a:cs typeface="Times New Roman"/>
            </a:endParaRPr>
          </a:p>
          <a:p>
            <a:pPr>
              <a:spcAft>
                <a:spcPts val="0"/>
              </a:spcAft>
            </a:pPr>
            <a:r>
              <a:rPr lang="en-US" sz="2000" b="1" dirty="0">
                <a:effectLst/>
                <a:ea typeface="ＭＳ 明朝"/>
                <a:cs typeface="Times New Roman"/>
              </a:rPr>
              <a:t> </a:t>
            </a:r>
            <a:endParaRPr lang="en-US" sz="2000" dirty="0">
              <a:effectLst/>
              <a:ea typeface="ＭＳ 明朝"/>
              <a:cs typeface="Times New Roman"/>
            </a:endParaRPr>
          </a:p>
          <a:p>
            <a:pPr marL="457200">
              <a:spcAft>
                <a:spcPts val="0"/>
              </a:spcAft>
            </a:pPr>
            <a:r>
              <a:rPr lang="en-US" sz="2000" b="1" dirty="0">
                <a:effectLst/>
                <a:ea typeface="ＭＳ 明朝"/>
                <a:cs typeface="Times New Roman"/>
              </a:rPr>
              <a:t> </a:t>
            </a:r>
            <a:endParaRPr lang="en-US" sz="2000" dirty="0">
              <a:effectLst/>
              <a:ea typeface="ＭＳ 明朝"/>
              <a:cs typeface="Times New Roman"/>
            </a:endParaRPr>
          </a:p>
        </p:txBody>
      </p:sp>
      <p:sp>
        <p:nvSpPr>
          <p:cNvPr id="7" name="Parallelogram 12"/>
          <p:cNvSpPr/>
          <p:nvPr/>
        </p:nvSpPr>
        <p:spPr>
          <a:xfrm>
            <a:off x="9387268" y="6488920"/>
            <a:ext cx="2667000" cy="285750"/>
          </a:xfrm>
          <a:prstGeom prst="parallelogram">
            <a:avLst>
              <a:gd name="adj" fmla="val 57903"/>
            </a:avLst>
          </a:prstGeom>
          <a:solidFill>
            <a:srgbClr val="FFC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Calibri"/>
                <a:ea typeface="+mn-ea"/>
                <a:cs typeface="+mn-cs"/>
              </a:rPr>
              <a:t>Global Emerging Leaders</a:t>
            </a:r>
            <a:endParaRPr kumimoji="0" lang="en-US" sz="1400" b="1" i="0" u="none" strike="noStrike" kern="0" cap="none" spc="0" normalizeH="0" baseline="0" noProof="0" dirty="0">
              <a:ln>
                <a:noFill/>
              </a:ln>
              <a:solidFill>
                <a:prstClr val="white"/>
              </a:solidFill>
              <a:effectLst/>
              <a:uLnTx/>
              <a:uFillTx/>
              <a:latin typeface="Calibri"/>
              <a:ea typeface="+mn-ea"/>
              <a:cs typeface="+mn-cs"/>
            </a:endParaRPr>
          </a:p>
        </p:txBody>
      </p:sp>
      <p:pic>
        <p:nvPicPr>
          <p:cNvPr id="8" name="Рисунок 7"/>
          <p:cNvPicPr>
            <a:picLocks noChangeAspect="1"/>
          </p:cNvPicPr>
          <p:nvPr/>
        </p:nvPicPr>
        <p:blipFill>
          <a:blip r:embed="rId2"/>
          <a:stretch>
            <a:fillRect/>
          </a:stretch>
        </p:blipFill>
        <p:spPr>
          <a:xfrm>
            <a:off x="233453" y="2737064"/>
            <a:ext cx="1832708" cy="1832708"/>
          </a:xfrm>
          <a:prstGeom prst="rect">
            <a:avLst/>
          </a:prstGeom>
        </p:spPr>
      </p:pic>
    </p:spTree>
    <p:extLst>
      <p:ext uri="{BB962C8B-B14F-4D97-AF65-F5344CB8AC3E}">
        <p14:creationId xmlns:p14="http://schemas.microsoft.com/office/powerpoint/2010/main" val="39475965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0" y="0"/>
            <a:ext cx="2389839" cy="2780017"/>
          </a:xfrm>
          <a:prstGeom prst="rect">
            <a:avLst/>
          </a:prstGeom>
        </p:spPr>
      </p:pic>
      <p:sp>
        <p:nvSpPr>
          <p:cNvPr id="2" name="Заголовок 1"/>
          <p:cNvSpPr>
            <a:spLocks noGrp="1"/>
          </p:cNvSpPr>
          <p:nvPr>
            <p:ph type="title"/>
          </p:nvPr>
        </p:nvSpPr>
        <p:spPr>
          <a:xfrm>
            <a:off x="141668" y="352020"/>
            <a:ext cx="11925835" cy="5278369"/>
          </a:xfrm>
        </p:spPr>
        <p:txBody>
          <a:bodyPr/>
          <a:lstStyle/>
          <a:p>
            <a:pPr lvl="0" defTabSz="914400" fontAlgn="base"/>
            <a:r>
              <a:rPr lang="en-US" sz="4400" cap="none" dirty="0">
                <a:ln>
                  <a:noFill/>
                </a:ln>
                <a:solidFill>
                  <a:prstClr val="black"/>
                </a:solidFill>
                <a:latin typeface="Calibri"/>
                <a:ea typeface="ＭＳ 明朝"/>
                <a:cs typeface="Times New Roman"/>
              </a:rPr>
              <a:t/>
            </a:r>
            <a:br>
              <a:rPr lang="en-US" sz="4400" cap="none" dirty="0">
                <a:ln>
                  <a:noFill/>
                </a:ln>
                <a:solidFill>
                  <a:prstClr val="black"/>
                </a:solidFill>
                <a:latin typeface="Calibri"/>
                <a:ea typeface="ＭＳ 明朝"/>
                <a:cs typeface="Times New Roman"/>
              </a:rPr>
            </a:br>
            <a:endParaRPr lang="ru-RU" dirty="0"/>
          </a:p>
        </p:txBody>
      </p:sp>
      <p:sp>
        <p:nvSpPr>
          <p:cNvPr id="12" name="TextBox 11"/>
          <p:cNvSpPr txBox="1"/>
          <p:nvPr/>
        </p:nvSpPr>
        <p:spPr>
          <a:xfrm>
            <a:off x="2648216" y="13466"/>
            <a:ext cx="9375018" cy="5955476"/>
          </a:xfrm>
          <a:prstGeom prst="rect">
            <a:avLst/>
          </a:prstGeom>
          <a:noFill/>
        </p:spPr>
        <p:txBody>
          <a:bodyPr wrap="square" rtlCol="0">
            <a:spAutoFit/>
          </a:bodyPr>
          <a:lstStyle/>
          <a:p>
            <a:endParaRPr lang="ru-RU" sz="2800" dirty="0" smtClean="0">
              <a:ln w="3175" cmpd="sng">
                <a:noFill/>
              </a:ln>
              <a:solidFill>
                <a:prstClr val="white"/>
              </a:solidFill>
              <a:latin typeface="Calibri Light" panose="020F0302020204030204"/>
              <a:ea typeface="+mj-ea"/>
              <a:cs typeface="+mj-cs"/>
            </a:endParaRPr>
          </a:p>
          <a:p>
            <a:endParaRPr lang="ru-RU" sz="2800" dirty="0" smtClean="0">
              <a:ln w="3175" cmpd="sng">
                <a:noFill/>
              </a:ln>
              <a:solidFill>
                <a:prstClr val="white"/>
              </a:solidFill>
              <a:latin typeface="Calibri Light" panose="020F0302020204030204"/>
              <a:ea typeface="+mj-ea"/>
              <a:cs typeface="+mj-cs"/>
            </a:endParaRPr>
          </a:p>
          <a:p>
            <a:r>
              <a:rPr lang="en-US" sz="2800" dirty="0" smtClean="0">
                <a:ln w="3175" cmpd="sng">
                  <a:noFill/>
                </a:ln>
                <a:solidFill>
                  <a:prstClr val="white"/>
                </a:solidFill>
                <a:latin typeface="Calibri Light" panose="020F0302020204030204"/>
                <a:ea typeface="+mj-ea"/>
                <a:cs typeface="+mj-cs"/>
              </a:rPr>
              <a:t>BOARDS </a:t>
            </a:r>
            <a:r>
              <a:rPr lang="en-US" sz="2800" dirty="0" smtClean="0">
                <a:ln w="3175" cmpd="sng">
                  <a:noFill/>
                </a:ln>
                <a:solidFill>
                  <a:prstClr val="white"/>
                </a:solidFill>
                <a:latin typeface="Calibri Light" panose="020F0302020204030204"/>
                <a:ea typeface="+mj-ea"/>
                <a:cs typeface="+mj-cs"/>
              </a:rPr>
              <a:t>OF </a:t>
            </a:r>
            <a:r>
              <a:rPr lang="en-US" sz="2800" b="1" cap="all" dirty="0" smtClean="0">
                <a:ln w="3175" cmpd="sng">
                  <a:noFill/>
                </a:ln>
                <a:solidFill>
                  <a:prstClr val="white"/>
                </a:solidFill>
                <a:latin typeface="Calibri Light" panose="020F0302020204030204"/>
                <a:ea typeface="+mj-ea"/>
                <a:cs typeface="+mj-cs"/>
              </a:rPr>
              <a:t>GLOBAL EMERGING LEADERS COMMUNITY </a:t>
            </a:r>
            <a:r>
              <a:rPr lang="en-US" sz="2800" cap="all" dirty="0" smtClean="0">
                <a:ln w="3175" cmpd="sng">
                  <a:noFill/>
                </a:ln>
                <a:solidFill>
                  <a:prstClr val="white"/>
                </a:solidFill>
                <a:latin typeface="Calibri Light" panose="020F0302020204030204"/>
                <a:ea typeface="+mj-ea"/>
                <a:cs typeface="+mj-cs"/>
              </a:rPr>
              <a:t>(</a:t>
            </a:r>
            <a:r>
              <a:rPr lang="en-US" sz="2800" dirty="0" smtClean="0">
                <a:ln w="3175" cmpd="sng">
                  <a:noFill/>
                </a:ln>
                <a:solidFill>
                  <a:prstClr val="white"/>
                </a:solidFill>
                <a:latin typeface="Calibri Light" panose="020F0302020204030204"/>
                <a:ea typeface="+mj-ea"/>
                <a:cs typeface="+mj-cs"/>
              </a:rPr>
              <a:t>GEL) IN </a:t>
            </a:r>
            <a:r>
              <a:rPr lang="en-US" sz="2800" dirty="0" smtClean="0">
                <a:ln w="3175" cmpd="sng">
                  <a:noFill/>
                </a:ln>
                <a:solidFill>
                  <a:prstClr val="white"/>
                </a:solidFill>
                <a:latin typeface="Calibri Light" panose="020F0302020204030204"/>
                <a:ea typeface="+mj-ea"/>
                <a:cs typeface="+mj-cs"/>
              </a:rPr>
              <a:t>EACH</a:t>
            </a:r>
            <a:r>
              <a:rPr lang="en-US" sz="2800" dirty="0" smtClean="0">
                <a:ln w="3175" cmpd="sng">
                  <a:noFill/>
                </a:ln>
                <a:solidFill>
                  <a:prstClr val="white"/>
                </a:solidFill>
                <a:latin typeface="Calibri Light" panose="020F0302020204030204"/>
                <a:ea typeface="+mj-ea"/>
                <a:cs typeface="+mj-cs"/>
              </a:rPr>
              <a:t> </a:t>
            </a:r>
            <a:r>
              <a:rPr lang="en-US" sz="2800" dirty="0" smtClean="0">
                <a:ln w="3175" cmpd="sng">
                  <a:noFill/>
                </a:ln>
                <a:solidFill>
                  <a:prstClr val="white"/>
                </a:solidFill>
                <a:latin typeface="Calibri Light" panose="020F0302020204030204"/>
                <a:ea typeface="+mj-ea"/>
                <a:cs typeface="+mj-cs"/>
              </a:rPr>
              <a:t>COUNTRY CARRY OUT A SELECTION </a:t>
            </a:r>
            <a:r>
              <a:rPr lang="en-US" sz="2800" dirty="0" smtClean="0">
                <a:ln w="3175" cmpd="sng">
                  <a:noFill/>
                </a:ln>
                <a:solidFill>
                  <a:prstClr val="white"/>
                </a:solidFill>
                <a:latin typeface="Calibri Light" panose="020F0302020204030204"/>
                <a:ea typeface="+mj-ea"/>
                <a:cs typeface="+mj-cs"/>
              </a:rPr>
              <a:t> </a:t>
            </a:r>
            <a:r>
              <a:rPr lang="en-US" sz="2800" dirty="0" smtClean="0">
                <a:ln w="3175" cmpd="sng">
                  <a:noFill/>
                </a:ln>
                <a:solidFill>
                  <a:prstClr val="white"/>
                </a:solidFill>
                <a:latin typeface="Calibri Light" panose="020F0302020204030204"/>
                <a:ea typeface="+mj-ea"/>
                <a:cs typeface="+mj-cs"/>
              </a:rPr>
              <a:t>500 OF THE BEST REPRESENTATIVES OF YOUTH FROM AMONG UNIVERSITY STUDENTS, CIVIL SERVANTS, SCIENTISTS, DOCTORS, TEACHERS, REPRESENTATIVES OF OTHER PROFESSIONS BASED ON THE PROFILES AND CHARACTERISTICS OF REGIONS, ADMINISTRATIONS, UNIVERSITIES, OTHER SOURCES </a:t>
            </a:r>
            <a:r>
              <a:rPr lang="en-US" sz="2800" dirty="0" smtClean="0">
                <a:ln w="3175" cmpd="sng">
                  <a:noFill/>
                </a:ln>
                <a:solidFill>
                  <a:prstClr val="white"/>
                </a:solidFill>
                <a:latin typeface="Calibri Light" panose="020F0302020204030204"/>
              </a:rPr>
              <a:t>IN EACH THEIR COUNTRIES</a:t>
            </a:r>
            <a:r>
              <a:rPr lang="ru-RU" sz="2800" dirty="0" smtClean="0">
                <a:ln w="3175" cmpd="sng">
                  <a:noFill/>
                </a:ln>
                <a:solidFill>
                  <a:prstClr val="white"/>
                </a:solidFill>
                <a:latin typeface="Calibri Light" panose="020F0302020204030204"/>
              </a:rPr>
              <a:t> </a:t>
            </a:r>
            <a:endParaRPr lang="en-US" sz="2800" dirty="0" smtClean="0">
              <a:ln w="3175" cmpd="sng">
                <a:noFill/>
              </a:ln>
              <a:solidFill>
                <a:prstClr val="white"/>
              </a:solidFill>
              <a:latin typeface="Calibri Light" panose="020F0302020204030204"/>
            </a:endParaRPr>
          </a:p>
          <a:p>
            <a:endParaRPr lang="en-US" sz="2900" b="1" dirty="0">
              <a:ln w="3175" cmpd="sng">
                <a:noFill/>
              </a:ln>
              <a:solidFill>
                <a:prstClr val="white"/>
              </a:solidFill>
              <a:latin typeface="Calibri Light" panose="020F0302020204030204"/>
              <a:ea typeface="+mj-ea"/>
              <a:cs typeface="+mj-cs"/>
            </a:endParaRPr>
          </a:p>
          <a:p>
            <a:r>
              <a:rPr lang="en-US" sz="2400" b="1" dirty="0">
                <a:ln w="3175" cmpd="sng">
                  <a:noFill/>
                </a:ln>
                <a:solidFill>
                  <a:prstClr val="white"/>
                </a:solidFill>
                <a:latin typeface="Calibri Light" panose="020F0302020204030204"/>
                <a:ea typeface="+mj-ea"/>
                <a:cs typeface="+mj-cs"/>
              </a:rPr>
              <a:t>Note: </a:t>
            </a:r>
            <a:r>
              <a:rPr lang="en-US" sz="2400" b="1" dirty="0" smtClean="0">
                <a:ln w="3175" cmpd="sng">
                  <a:noFill/>
                </a:ln>
                <a:solidFill>
                  <a:prstClr val="white"/>
                </a:solidFill>
                <a:latin typeface="Calibri Light" panose="020F0302020204030204"/>
                <a:ea typeface="+mj-ea"/>
                <a:cs typeface="+mj-cs"/>
              </a:rPr>
              <a:t>YOU </a:t>
            </a:r>
            <a:r>
              <a:rPr lang="en-US" sz="2400" b="1" dirty="0">
                <a:ln w="3175" cmpd="sng">
                  <a:noFill/>
                </a:ln>
                <a:solidFill>
                  <a:prstClr val="white"/>
                </a:solidFill>
                <a:latin typeface="Calibri Light" panose="020F0302020204030204"/>
                <a:ea typeface="+mj-ea"/>
                <a:cs typeface="+mj-cs"/>
              </a:rPr>
              <a:t>CAN RESTRICT </a:t>
            </a:r>
            <a:r>
              <a:rPr lang="en-US" sz="2400" b="1" dirty="0" smtClean="0">
                <a:ln w="3175" cmpd="sng">
                  <a:noFill/>
                </a:ln>
                <a:solidFill>
                  <a:prstClr val="white"/>
                </a:solidFill>
                <a:latin typeface="Calibri Light" panose="020F0302020204030204"/>
                <a:ea typeface="+mj-ea"/>
                <a:cs typeface="+mj-cs"/>
              </a:rPr>
              <a:t>THE </a:t>
            </a:r>
            <a:r>
              <a:rPr lang="en-US" sz="2400" b="1" dirty="0">
                <a:ln w="3175" cmpd="sng">
                  <a:noFill/>
                </a:ln>
                <a:solidFill>
                  <a:prstClr val="white"/>
                </a:solidFill>
                <a:latin typeface="Calibri Light" panose="020F0302020204030204"/>
                <a:ea typeface="+mj-ea"/>
                <a:cs typeface="+mj-cs"/>
              </a:rPr>
              <a:t>SELECTION </a:t>
            </a:r>
            <a:r>
              <a:rPr lang="en-US" sz="2400" b="1" dirty="0" smtClean="0">
                <a:ln w="3175" cmpd="sng">
                  <a:noFill/>
                </a:ln>
                <a:solidFill>
                  <a:prstClr val="white"/>
                </a:solidFill>
                <a:latin typeface="Calibri Light" panose="020F0302020204030204"/>
                <a:ea typeface="+mj-ea"/>
                <a:cs typeface="+mj-cs"/>
              </a:rPr>
              <a:t>OF </a:t>
            </a:r>
            <a:r>
              <a:rPr lang="en-US" sz="2400" b="1" dirty="0">
                <a:ln w="3175" cmpd="sng">
                  <a:noFill/>
                </a:ln>
                <a:solidFill>
                  <a:prstClr val="white"/>
                </a:solidFill>
                <a:latin typeface="Calibri Light" panose="020F0302020204030204"/>
                <a:ea typeface="+mj-ea"/>
                <a:cs typeface="+mj-cs"/>
              </a:rPr>
              <a:t>100 </a:t>
            </a:r>
            <a:r>
              <a:rPr lang="en-US" sz="2400" b="1" dirty="0" smtClean="0">
                <a:ln w="3175" cmpd="sng">
                  <a:noFill/>
                </a:ln>
                <a:solidFill>
                  <a:prstClr val="white"/>
                </a:solidFill>
                <a:latin typeface="Calibri Light" panose="020F0302020204030204"/>
                <a:ea typeface="+mj-ea"/>
                <a:cs typeface="+mj-cs"/>
              </a:rPr>
              <a:t> YOUNG LEADERS </a:t>
            </a:r>
            <a:r>
              <a:rPr lang="en-US" sz="2400" b="1" dirty="0">
                <a:ln w="3175" cmpd="sng">
                  <a:noFill/>
                </a:ln>
                <a:solidFill>
                  <a:prstClr val="white"/>
                </a:solidFill>
                <a:latin typeface="Calibri Light" panose="020F0302020204030204"/>
                <a:ea typeface="+mj-ea"/>
                <a:cs typeface="+mj-cs"/>
              </a:rPr>
              <a:t>(TOP-100) IN COUNTRIES WITH </a:t>
            </a:r>
            <a:r>
              <a:rPr lang="en-US" sz="2400" b="1" dirty="0" smtClean="0">
                <a:ln w="3175" cmpd="sng">
                  <a:noFill/>
                </a:ln>
                <a:solidFill>
                  <a:prstClr val="white"/>
                </a:solidFill>
                <a:latin typeface="Calibri Light" panose="020F0302020204030204"/>
                <a:ea typeface="+mj-ea"/>
                <a:cs typeface="+mj-cs"/>
              </a:rPr>
              <a:t>A </a:t>
            </a:r>
            <a:r>
              <a:rPr lang="en-US" sz="2400" b="1" dirty="0">
                <a:ln w="3175" cmpd="sng">
                  <a:noFill/>
                </a:ln>
                <a:solidFill>
                  <a:prstClr val="white"/>
                </a:solidFill>
                <a:latin typeface="Calibri Light" panose="020F0302020204030204"/>
                <a:ea typeface="+mj-ea"/>
                <a:cs typeface="+mj-cs"/>
              </a:rPr>
              <a:t>SMALL POPULATION </a:t>
            </a:r>
            <a:endParaRPr lang="ru-RU" sz="2400" b="1" dirty="0" smtClean="0">
              <a:ln w="3175" cmpd="sng">
                <a:noFill/>
              </a:ln>
              <a:solidFill>
                <a:prstClr val="white"/>
              </a:solidFill>
              <a:latin typeface="Calibri Light" panose="020F0302020204030204"/>
              <a:ea typeface="+mj-ea"/>
              <a:cs typeface="+mj-cs"/>
            </a:endParaRPr>
          </a:p>
          <a:p>
            <a:endParaRPr lang="ru-RU" sz="2400" dirty="0">
              <a:latin typeface="+mj-lt"/>
            </a:endParaRPr>
          </a:p>
        </p:txBody>
      </p:sp>
      <p:sp>
        <p:nvSpPr>
          <p:cNvPr id="14" name="Parallelogram 12"/>
          <p:cNvSpPr/>
          <p:nvPr/>
        </p:nvSpPr>
        <p:spPr>
          <a:xfrm>
            <a:off x="9356234" y="6479952"/>
            <a:ext cx="2667000" cy="285750"/>
          </a:xfrm>
          <a:prstGeom prst="parallelogram">
            <a:avLst>
              <a:gd name="adj" fmla="val 57903"/>
            </a:avLst>
          </a:prstGeom>
          <a:solidFill>
            <a:srgbClr val="FFC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Calibri"/>
                <a:ea typeface="+mn-ea"/>
                <a:cs typeface="+mn-cs"/>
              </a:rPr>
              <a:t>Global Emerging Leaders</a:t>
            </a:r>
            <a:endParaRPr kumimoji="0" lang="en-US" sz="1400" b="1" i="0" u="none" strike="noStrike" kern="0" cap="none" spc="0" normalizeH="0" baseline="0" noProof="0" dirty="0">
              <a:ln>
                <a:noFill/>
              </a:ln>
              <a:solidFill>
                <a:prstClr val="white"/>
              </a:solidFill>
              <a:effectLst/>
              <a:uLnTx/>
              <a:uFillTx/>
              <a:latin typeface="Calibri"/>
              <a:ea typeface="+mn-ea"/>
              <a:cs typeface="+mn-cs"/>
            </a:endParaRPr>
          </a:p>
        </p:txBody>
      </p:sp>
      <p:sp>
        <p:nvSpPr>
          <p:cNvPr id="7" name="Text Box 5"/>
          <p:cNvSpPr txBox="1"/>
          <p:nvPr/>
        </p:nvSpPr>
        <p:spPr>
          <a:xfrm>
            <a:off x="21472" y="494153"/>
            <a:ext cx="3810682" cy="837127"/>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US" sz="2400" b="1" dirty="0" smtClean="0"/>
              <a:t>SECOND </a:t>
            </a:r>
            <a:r>
              <a:rPr lang="en-US" sz="2400" b="1" dirty="0"/>
              <a:t>STAGE</a:t>
            </a:r>
            <a:endParaRPr lang="en-US" sz="2400" b="1" dirty="0">
              <a:effectLst/>
              <a:ea typeface="ＭＳ 明朝"/>
              <a:cs typeface="Times New Roman"/>
            </a:endParaRPr>
          </a:p>
          <a:p>
            <a:pPr>
              <a:spcAft>
                <a:spcPts val="0"/>
              </a:spcAft>
            </a:pPr>
            <a:r>
              <a:rPr lang="en-US" sz="2000" b="1" dirty="0">
                <a:effectLst/>
                <a:ea typeface="ＭＳ 明朝"/>
                <a:cs typeface="Times New Roman"/>
              </a:rPr>
              <a:t> </a:t>
            </a:r>
            <a:endParaRPr lang="en-US" sz="2000" dirty="0">
              <a:effectLst/>
              <a:ea typeface="ＭＳ 明朝"/>
              <a:cs typeface="Times New Roman"/>
            </a:endParaRPr>
          </a:p>
          <a:p>
            <a:pPr marL="457200">
              <a:spcAft>
                <a:spcPts val="0"/>
              </a:spcAft>
            </a:pPr>
            <a:r>
              <a:rPr lang="en-US" sz="2000" b="1" dirty="0">
                <a:effectLst/>
                <a:ea typeface="ＭＳ 明朝"/>
                <a:cs typeface="Times New Roman"/>
              </a:rPr>
              <a:t> </a:t>
            </a:r>
            <a:endParaRPr lang="en-US" sz="2000" dirty="0">
              <a:effectLst/>
              <a:ea typeface="ＭＳ 明朝"/>
              <a:cs typeface="Times New Roman"/>
            </a:endParaRPr>
          </a:p>
        </p:txBody>
      </p:sp>
      <p:pic>
        <p:nvPicPr>
          <p:cNvPr id="8" name="Рисунок 7"/>
          <p:cNvPicPr>
            <a:picLocks noChangeAspect="1"/>
          </p:cNvPicPr>
          <p:nvPr/>
        </p:nvPicPr>
        <p:blipFill>
          <a:blip r:embed="rId3"/>
          <a:stretch>
            <a:fillRect/>
          </a:stretch>
        </p:blipFill>
        <p:spPr>
          <a:xfrm>
            <a:off x="94105" y="2662560"/>
            <a:ext cx="1832708" cy="1832708"/>
          </a:xfrm>
          <a:prstGeom prst="rect">
            <a:avLst/>
          </a:prstGeom>
        </p:spPr>
      </p:pic>
    </p:spTree>
    <p:extLst>
      <p:ext uri="{BB962C8B-B14F-4D97-AF65-F5344CB8AC3E}">
        <p14:creationId xmlns:p14="http://schemas.microsoft.com/office/powerpoint/2010/main" val="3508504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0583" y="371296"/>
            <a:ext cx="9642651" cy="6284890"/>
          </a:xfrm>
        </p:spPr>
        <p:txBody>
          <a:bodyPr>
            <a:normAutofit/>
          </a:bodyPr>
          <a:lstStyle/>
          <a:p>
            <a:r>
              <a:rPr lang="en-US" sz="2800" dirty="0"/>
              <a:t>the BOARD </a:t>
            </a:r>
            <a:r>
              <a:rPr lang="en-US" sz="2800" dirty="0" smtClean="0"/>
              <a:t>“GLOBAL </a:t>
            </a:r>
            <a:r>
              <a:rPr lang="en-US" sz="2800" dirty="0"/>
              <a:t>EMERGING LEADERS </a:t>
            </a:r>
            <a:r>
              <a:rPr lang="en-US" sz="2800" dirty="0" smtClean="0"/>
              <a:t>COMMUNITY” (GEL)  OF THE COUNTRY  </a:t>
            </a:r>
            <a:r>
              <a:rPr lang="en-US" sz="2800" dirty="0"/>
              <a:t>SELECTED a </a:t>
            </a:r>
            <a:r>
              <a:rPr lang="en-US" sz="2800" dirty="0" smtClean="0"/>
              <a:t>300 </a:t>
            </a:r>
            <a:r>
              <a:rPr lang="en-US" sz="2800" dirty="0">
                <a:solidFill>
                  <a:prstClr val="white"/>
                </a:solidFill>
              </a:rPr>
              <a:t>Out OF 500 NOMINEES CONSISTENTLY ON the BASIS of COMPETITION of DOCUMENTS AND ADDITIONALLY REQUESTED INFORMATION</a:t>
            </a:r>
            <a:r>
              <a:rPr lang="en-US" sz="2800" dirty="0" smtClean="0"/>
              <a:t>, </a:t>
            </a:r>
            <a:r>
              <a:rPr lang="en-US" sz="2800" dirty="0"/>
              <a:t>THEN </a:t>
            </a:r>
            <a:r>
              <a:rPr lang="en-US" sz="2800" dirty="0" smtClean="0"/>
              <a:t>TOP-100 </a:t>
            </a:r>
            <a:r>
              <a:rPr lang="en-US" sz="2800" dirty="0"/>
              <a:t>OF the 300 YOUTH LEADERS of the COUNTRY</a:t>
            </a:r>
            <a:br>
              <a:rPr lang="en-US" sz="2800" dirty="0"/>
            </a:br>
            <a:r>
              <a:rPr lang="en-US" sz="2800" dirty="0"/>
              <a:t/>
            </a:r>
            <a:br>
              <a:rPr lang="en-US" sz="2800" dirty="0"/>
            </a:br>
            <a:r>
              <a:rPr lang="en-US" sz="2800" dirty="0"/>
              <a:t>50 COUNTRIES CONVEY INFORMATION </a:t>
            </a:r>
            <a:r>
              <a:rPr lang="en-US" sz="2800" dirty="0" smtClean="0"/>
              <a:t>ABOUT </a:t>
            </a:r>
            <a:r>
              <a:rPr lang="en-US" sz="2800" dirty="0"/>
              <a:t>the </a:t>
            </a:r>
            <a:r>
              <a:rPr lang="en-US" sz="2800" dirty="0" smtClean="0"/>
              <a:t>TOP-100 </a:t>
            </a:r>
            <a:r>
              <a:rPr lang="en-US" sz="2800" dirty="0"/>
              <a:t>of the COUNTRY TO the DIRECTORATE </a:t>
            </a:r>
            <a:r>
              <a:rPr lang="en-US" sz="2800" dirty="0" smtClean="0"/>
              <a:t>of </a:t>
            </a:r>
            <a:r>
              <a:rPr lang="en-US" sz="2800" dirty="0"/>
              <a:t>GLOBAL EMERGING LEADERS </a:t>
            </a:r>
            <a:r>
              <a:rPr lang="en-US" sz="2800" dirty="0" smtClean="0"/>
              <a:t>COMMUNITY.</a:t>
            </a:r>
            <a:br>
              <a:rPr lang="en-US" sz="2800" dirty="0" smtClean="0"/>
            </a:br>
            <a:r>
              <a:rPr lang="en-US" sz="2800" dirty="0" smtClean="0"/>
              <a:t> </a:t>
            </a:r>
            <a:br>
              <a:rPr lang="en-US" sz="2800" dirty="0" smtClean="0"/>
            </a:br>
            <a:r>
              <a:rPr lang="en-US" sz="2800" dirty="0" smtClean="0"/>
              <a:t>DIRECTORATE </a:t>
            </a:r>
            <a:r>
              <a:rPr lang="en-US" sz="2800" dirty="0"/>
              <a:t>SELECTS the </a:t>
            </a:r>
            <a:r>
              <a:rPr lang="en-US" sz="2800" dirty="0" smtClean="0"/>
              <a:t>TOP-10 (“Golden </a:t>
            </a:r>
            <a:r>
              <a:rPr lang="en-US" sz="2800" dirty="0"/>
              <a:t>ten") in each </a:t>
            </a:r>
            <a:r>
              <a:rPr lang="en-US" sz="2800" dirty="0" smtClean="0"/>
              <a:t>country</a:t>
            </a:r>
            <a:r>
              <a:rPr lang="en-US" sz="2800" dirty="0"/>
              <a:t> </a:t>
            </a:r>
            <a:r>
              <a:rPr lang="en-US" sz="2800" dirty="0" smtClean="0"/>
              <a:t>AND </a:t>
            </a:r>
            <a:r>
              <a:rPr lang="en-US" sz="2800" dirty="0"/>
              <a:t>FORMING a COMMUNITY of 500 young LEADERS </a:t>
            </a:r>
            <a:r>
              <a:rPr lang="en-US" sz="2800" dirty="0" smtClean="0"/>
              <a:t>FROM 50 COUNTRIES</a:t>
            </a:r>
            <a:r>
              <a:rPr lang="en-US" sz="2800" dirty="0" smtClean="0"/>
              <a:t>.</a:t>
            </a:r>
            <a:r>
              <a:rPr lang="ru-RU" sz="2800" dirty="0" smtClean="0"/>
              <a:t/>
            </a:r>
            <a:br>
              <a:rPr lang="ru-RU" sz="2800" dirty="0" smtClean="0"/>
            </a:br>
            <a:endParaRPr lang="ru-RU" sz="2800" dirty="0"/>
          </a:p>
        </p:txBody>
      </p:sp>
      <p:pic>
        <p:nvPicPr>
          <p:cNvPr id="5" name="Объект 4"/>
          <p:cNvPicPr>
            <a:picLocks noGrp="1" noChangeAspect="1"/>
          </p:cNvPicPr>
          <p:nvPr>
            <p:ph sz="half" idx="1"/>
          </p:nvPr>
        </p:nvPicPr>
        <p:blipFill>
          <a:blip r:embed="rId2"/>
          <a:stretch>
            <a:fillRect/>
          </a:stretch>
        </p:blipFill>
        <p:spPr>
          <a:xfrm>
            <a:off x="-55140" y="95333"/>
            <a:ext cx="2389839" cy="2780017"/>
          </a:xfrm>
          <a:prstGeom prst="rect">
            <a:avLst/>
          </a:prstGeom>
        </p:spPr>
      </p:pic>
      <p:sp>
        <p:nvSpPr>
          <p:cNvPr id="4" name="Объект 3"/>
          <p:cNvSpPr>
            <a:spLocks noGrp="1"/>
          </p:cNvSpPr>
          <p:nvPr>
            <p:ph sz="half" idx="2"/>
          </p:nvPr>
        </p:nvSpPr>
        <p:spPr>
          <a:xfrm>
            <a:off x="0" y="-322016"/>
            <a:ext cx="2472744" cy="1386625"/>
          </a:xfrm>
        </p:spPr>
        <p:txBody>
          <a:bodyPr>
            <a:normAutofit lnSpcReduction="10000"/>
          </a:bodyPr>
          <a:lstStyle/>
          <a:p>
            <a:endParaRPr lang="ru-RU" sz="2400" b="1" dirty="0" smtClean="0">
              <a:solidFill>
                <a:schemeClr val="bg1"/>
              </a:solidFill>
            </a:endParaRPr>
          </a:p>
          <a:p>
            <a:endParaRPr lang="ru-RU" sz="2400" b="1" dirty="0">
              <a:solidFill>
                <a:schemeClr val="bg1"/>
              </a:solidFill>
            </a:endParaRPr>
          </a:p>
          <a:p>
            <a:pPr marL="0" indent="0">
              <a:buNone/>
            </a:pPr>
            <a:r>
              <a:rPr lang="en-US" sz="2400" b="1" dirty="0" smtClean="0">
                <a:solidFill>
                  <a:schemeClr val="bg1"/>
                </a:solidFill>
              </a:rPr>
              <a:t>THIRD STAGE</a:t>
            </a:r>
            <a:endParaRPr lang="ru-RU" sz="2400" b="1" dirty="0">
              <a:solidFill>
                <a:schemeClr val="bg1"/>
              </a:solidFill>
            </a:endParaRPr>
          </a:p>
        </p:txBody>
      </p:sp>
      <p:sp>
        <p:nvSpPr>
          <p:cNvPr id="6" name="Parallelogram 12"/>
          <p:cNvSpPr/>
          <p:nvPr/>
        </p:nvSpPr>
        <p:spPr>
          <a:xfrm>
            <a:off x="9356234" y="6479952"/>
            <a:ext cx="2667000" cy="285750"/>
          </a:xfrm>
          <a:prstGeom prst="parallelogram">
            <a:avLst>
              <a:gd name="adj" fmla="val 57903"/>
            </a:avLst>
          </a:prstGeom>
          <a:solidFill>
            <a:srgbClr val="FFC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Calibri"/>
                <a:ea typeface="+mn-ea"/>
                <a:cs typeface="+mn-cs"/>
              </a:rPr>
              <a:t>Global Emerging Leaders</a:t>
            </a:r>
            <a:endParaRPr kumimoji="0" lang="en-US" sz="1400" b="1" i="0" u="none" strike="noStrike" kern="0" cap="none" spc="0" normalizeH="0" baseline="0" noProof="0" dirty="0">
              <a:ln>
                <a:noFill/>
              </a:ln>
              <a:solidFill>
                <a:prstClr val="white"/>
              </a:solidFill>
              <a:effectLst/>
              <a:uLnTx/>
              <a:uFillTx/>
              <a:latin typeface="Calibri"/>
              <a:ea typeface="+mn-ea"/>
              <a:cs typeface="+mn-cs"/>
            </a:endParaRPr>
          </a:p>
        </p:txBody>
      </p:sp>
      <p:pic>
        <p:nvPicPr>
          <p:cNvPr id="3" name="Рисунок 2"/>
          <p:cNvPicPr>
            <a:picLocks noChangeAspect="1"/>
          </p:cNvPicPr>
          <p:nvPr/>
        </p:nvPicPr>
        <p:blipFill>
          <a:blip r:embed="rId3"/>
          <a:stretch>
            <a:fillRect/>
          </a:stretch>
        </p:blipFill>
        <p:spPr>
          <a:xfrm>
            <a:off x="222253" y="2875350"/>
            <a:ext cx="1835055" cy="1835055"/>
          </a:xfrm>
          <a:prstGeom prst="rect">
            <a:avLst/>
          </a:prstGeom>
        </p:spPr>
      </p:pic>
    </p:spTree>
    <p:extLst>
      <p:ext uri="{BB962C8B-B14F-4D97-AF65-F5344CB8AC3E}">
        <p14:creationId xmlns:p14="http://schemas.microsoft.com/office/powerpoint/2010/main" val="352367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838" y="502275"/>
            <a:ext cx="9510241" cy="6207617"/>
          </a:xfrm>
        </p:spPr>
        <p:txBody>
          <a:bodyPr>
            <a:normAutofit/>
          </a:bodyPr>
          <a:lstStyle/>
          <a:p>
            <a:r>
              <a:rPr lang="en-US" sz="2800" dirty="0"/>
              <a:t/>
            </a:r>
            <a:br>
              <a:rPr lang="en-US" sz="2800" dirty="0"/>
            </a:br>
            <a:r>
              <a:rPr lang="en-US" sz="2800" dirty="0"/>
              <a:t>The </a:t>
            </a:r>
            <a:r>
              <a:rPr lang="en-US" sz="2800" dirty="0" smtClean="0"/>
              <a:t>DIRECTORATE</a:t>
            </a:r>
            <a:r>
              <a:rPr lang="en-US" sz="2800" dirty="0"/>
              <a:t> </a:t>
            </a:r>
            <a:r>
              <a:rPr lang="en-US" sz="2800" dirty="0" smtClean="0"/>
              <a:t>OF </a:t>
            </a:r>
            <a:r>
              <a:rPr lang="en-US" sz="2800" b="1" dirty="0"/>
              <a:t>GLOBAL EMERGING LEADERS </a:t>
            </a:r>
            <a:r>
              <a:rPr lang="en-US" sz="2800" b="1" dirty="0" smtClean="0"/>
              <a:t>COMMUNITY (gel) </a:t>
            </a:r>
            <a:r>
              <a:rPr lang="en-US" sz="2800" dirty="0" smtClean="0"/>
              <a:t>SELECTS </a:t>
            </a:r>
            <a:r>
              <a:rPr lang="en-US" sz="2800" dirty="0"/>
              <a:t>FROM 500 NOMINEES FROM 50 </a:t>
            </a:r>
            <a:r>
              <a:rPr lang="en-US" sz="2800" dirty="0" smtClean="0"/>
              <a:t>countries (50 “GOLDEN TEN”) AT the </a:t>
            </a:r>
            <a:r>
              <a:rPr lang="en-US" sz="2800" dirty="0"/>
              <a:t>first 300, THEN 100 YOUTH </a:t>
            </a:r>
            <a:r>
              <a:rPr lang="en-US" sz="2800" dirty="0" smtClean="0"/>
              <a:t>LEADERS</a:t>
            </a:r>
            <a:r>
              <a:rPr lang="ru-RU" sz="2800" dirty="0" smtClean="0"/>
              <a:t>:</a:t>
            </a:r>
            <a:r>
              <a:rPr lang="en-US" sz="2800" dirty="0" smtClean="0"/>
              <a:t> </a:t>
            </a:r>
            <a:br>
              <a:rPr lang="en-US" sz="2800" dirty="0" smtClean="0"/>
            </a:br>
            <a:r>
              <a:rPr lang="en-US" sz="2800" dirty="0"/>
              <a:t/>
            </a:r>
            <a:br>
              <a:rPr lang="en-US" sz="2800" dirty="0"/>
            </a:br>
            <a:r>
              <a:rPr lang="en-US" sz="2800" dirty="0" smtClean="0"/>
              <a:t>2 YOUNG LEADERS - </a:t>
            </a:r>
            <a:r>
              <a:rPr lang="en-US" sz="2800" dirty="0"/>
              <a:t>representatives FROM EACH COUNTRY</a:t>
            </a:r>
            <a:br>
              <a:rPr lang="en-US" sz="2800" dirty="0"/>
            </a:br>
            <a:r>
              <a:rPr lang="ru-RU" sz="2800" dirty="0" smtClean="0"/>
              <a:t/>
            </a:r>
            <a:br>
              <a:rPr lang="ru-RU" sz="2800" dirty="0" smtClean="0"/>
            </a:br>
            <a:r>
              <a:rPr lang="ru-RU" sz="2800" dirty="0"/>
              <a:t/>
            </a:r>
            <a:br>
              <a:rPr lang="ru-RU" sz="2800" dirty="0"/>
            </a:br>
            <a:endParaRPr lang="ru-RU" sz="2800" dirty="0"/>
          </a:p>
        </p:txBody>
      </p:sp>
      <p:pic>
        <p:nvPicPr>
          <p:cNvPr id="5" name="Объект 4"/>
          <p:cNvPicPr>
            <a:picLocks noGrp="1" noChangeAspect="1"/>
          </p:cNvPicPr>
          <p:nvPr>
            <p:ph sz="half" idx="1"/>
          </p:nvPr>
        </p:nvPicPr>
        <p:blipFill>
          <a:blip r:embed="rId2"/>
          <a:stretch>
            <a:fillRect/>
          </a:stretch>
        </p:blipFill>
        <p:spPr>
          <a:xfrm>
            <a:off x="0" y="0"/>
            <a:ext cx="2389839" cy="2780017"/>
          </a:xfrm>
          <a:prstGeom prst="rect">
            <a:avLst/>
          </a:prstGeom>
        </p:spPr>
      </p:pic>
      <p:sp>
        <p:nvSpPr>
          <p:cNvPr id="4" name="Объект 3"/>
          <p:cNvSpPr>
            <a:spLocks noGrp="1"/>
          </p:cNvSpPr>
          <p:nvPr>
            <p:ph sz="half" idx="2"/>
          </p:nvPr>
        </p:nvSpPr>
        <p:spPr>
          <a:xfrm>
            <a:off x="-266914" y="-1"/>
            <a:ext cx="3450894" cy="1386744"/>
          </a:xfrm>
        </p:spPr>
        <p:txBody>
          <a:bodyPr>
            <a:normAutofit/>
          </a:bodyPr>
          <a:lstStyle/>
          <a:p>
            <a:r>
              <a:rPr lang="en-US" sz="2000" b="1" dirty="0" smtClean="0">
                <a:solidFill>
                  <a:schemeClr val="bg1"/>
                </a:solidFill>
              </a:rPr>
              <a:t>FOURTH STAGE</a:t>
            </a:r>
            <a:endParaRPr lang="ru-RU" sz="2000" b="1" dirty="0">
              <a:solidFill>
                <a:schemeClr val="bg1"/>
              </a:solidFill>
            </a:endParaRPr>
          </a:p>
        </p:txBody>
      </p:sp>
      <p:sp>
        <p:nvSpPr>
          <p:cNvPr id="6" name="Parallelogram 12"/>
          <p:cNvSpPr/>
          <p:nvPr/>
        </p:nvSpPr>
        <p:spPr>
          <a:xfrm>
            <a:off x="9356234" y="6479952"/>
            <a:ext cx="2667000" cy="285750"/>
          </a:xfrm>
          <a:prstGeom prst="parallelogram">
            <a:avLst>
              <a:gd name="adj" fmla="val 57903"/>
            </a:avLst>
          </a:prstGeom>
          <a:solidFill>
            <a:srgbClr val="FFC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Calibri"/>
                <a:ea typeface="+mn-ea"/>
                <a:cs typeface="+mn-cs"/>
              </a:rPr>
              <a:t>Global Emerging Leaders</a:t>
            </a:r>
            <a:endParaRPr kumimoji="0" lang="en-US" sz="1400" b="1" i="0" u="none" strike="noStrike" kern="0" cap="none" spc="0" normalizeH="0" baseline="0" noProof="0" dirty="0">
              <a:ln>
                <a:noFill/>
              </a:ln>
              <a:solidFill>
                <a:prstClr val="white"/>
              </a:solidFill>
              <a:effectLst/>
              <a:uLnTx/>
              <a:uFillTx/>
              <a:latin typeface="Calibri"/>
              <a:ea typeface="+mn-ea"/>
              <a:cs typeface="+mn-cs"/>
            </a:endParaRPr>
          </a:p>
        </p:txBody>
      </p:sp>
      <p:pic>
        <p:nvPicPr>
          <p:cNvPr id="7" name="Рисунок 6"/>
          <p:cNvPicPr>
            <a:picLocks noChangeAspect="1"/>
          </p:cNvPicPr>
          <p:nvPr/>
        </p:nvPicPr>
        <p:blipFill>
          <a:blip r:embed="rId3"/>
          <a:stretch>
            <a:fillRect/>
          </a:stretch>
        </p:blipFill>
        <p:spPr>
          <a:xfrm>
            <a:off x="278565" y="2780017"/>
            <a:ext cx="1832708" cy="1832708"/>
          </a:xfrm>
          <a:prstGeom prst="rect">
            <a:avLst/>
          </a:prstGeom>
        </p:spPr>
      </p:pic>
    </p:spTree>
    <p:extLst>
      <p:ext uri="{BB962C8B-B14F-4D97-AF65-F5344CB8AC3E}">
        <p14:creationId xmlns:p14="http://schemas.microsoft.com/office/powerpoint/2010/main" val="3229553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95660" y="197356"/>
            <a:ext cx="9668813" cy="6293595"/>
          </a:xfrm>
        </p:spPr>
        <p:txBody>
          <a:bodyPr>
            <a:normAutofit/>
          </a:bodyPr>
          <a:lstStyle/>
          <a:p>
            <a:r>
              <a:rPr lang="en-US" sz="2800" dirty="0"/>
              <a:t>100 YOUTH LEADERS of the WORLD WILL be presented with special </a:t>
            </a:r>
            <a:r>
              <a:rPr lang="en-US" sz="2800" dirty="0" smtClean="0"/>
              <a:t>awards AND WILL </a:t>
            </a:r>
            <a:r>
              <a:rPr lang="en-US" sz="2800" dirty="0"/>
              <a:t>PARTICIPATE </a:t>
            </a:r>
            <a:r>
              <a:rPr lang="en-US" sz="2800" dirty="0" smtClean="0"/>
              <a:t>IN </a:t>
            </a:r>
            <a:r>
              <a:rPr lang="en-US" sz="2800" dirty="0"/>
              <a:t>special trainings, interact with experts, get support from project managers.</a:t>
            </a:r>
            <a:br>
              <a:rPr lang="en-US" sz="2800" dirty="0"/>
            </a:br>
            <a:r>
              <a:rPr lang="en-US" sz="2800" dirty="0"/>
              <a:t/>
            </a:r>
            <a:br>
              <a:rPr lang="en-US" sz="2800" dirty="0"/>
            </a:br>
            <a:r>
              <a:rPr lang="en-US" sz="2800" dirty="0"/>
              <a:t>the community plans events for professional development - seminars, interactive meetings with </a:t>
            </a:r>
            <a:r>
              <a:rPr lang="en-US" sz="2800" dirty="0" smtClean="0"/>
              <a:t>superiors</a:t>
            </a:r>
            <a:r>
              <a:rPr lang="ru-RU" sz="2800" dirty="0"/>
              <a:t> </a:t>
            </a:r>
            <a:r>
              <a:rPr lang="en-US" sz="2800" dirty="0" smtClean="0"/>
              <a:t>of</a:t>
            </a:r>
            <a:r>
              <a:rPr lang="ru-RU" sz="2800" dirty="0" smtClean="0"/>
              <a:t> </a:t>
            </a:r>
            <a:r>
              <a:rPr lang="en-US" sz="2800" dirty="0"/>
              <a:t>the </a:t>
            </a:r>
            <a:r>
              <a:rPr lang="en-US" sz="2800" dirty="0" smtClean="0"/>
              <a:t>leading in </a:t>
            </a:r>
            <a:r>
              <a:rPr lang="en-US" sz="2800" dirty="0"/>
              <a:t>relevant activities for the participants. </a:t>
            </a:r>
            <a:r>
              <a:rPr lang="en-US" sz="2800" dirty="0"/>
              <a:t/>
            </a:r>
            <a:br>
              <a:rPr lang="en-US" sz="2800" dirty="0"/>
            </a:br>
            <a:r>
              <a:rPr lang="en-US" sz="2800" dirty="0"/>
              <a:t/>
            </a:r>
            <a:br>
              <a:rPr lang="en-US" sz="2800" dirty="0"/>
            </a:br>
            <a:endParaRPr lang="en-US" sz="2800" dirty="0"/>
          </a:p>
        </p:txBody>
      </p:sp>
      <p:pic>
        <p:nvPicPr>
          <p:cNvPr id="5" name="Объект 4"/>
          <p:cNvPicPr>
            <a:picLocks noGrp="1" noChangeAspect="1"/>
          </p:cNvPicPr>
          <p:nvPr>
            <p:ph sz="half" idx="1"/>
          </p:nvPr>
        </p:nvPicPr>
        <p:blipFill>
          <a:blip r:embed="rId2"/>
          <a:stretch>
            <a:fillRect/>
          </a:stretch>
        </p:blipFill>
        <p:spPr>
          <a:xfrm>
            <a:off x="0" y="0"/>
            <a:ext cx="2389839" cy="2786113"/>
          </a:xfrm>
          <a:prstGeom prst="rect">
            <a:avLst/>
          </a:prstGeom>
        </p:spPr>
      </p:pic>
      <p:sp>
        <p:nvSpPr>
          <p:cNvPr id="4" name="Объект 3"/>
          <p:cNvSpPr>
            <a:spLocks noGrp="1"/>
          </p:cNvSpPr>
          <p:nvPr>
            <p:ph sz="half" idx="2"/>
          </p:nvPr>
        </p:nvSpPr>
        <p:spPr>
          <a:xfrm>
            <a:off x="-35417" y="197357"/>
            <a:ext cx="2009105" cy="1039015"/>
          </a:xfrm>
        </p:spPr>
        <p:txBody>
          <a:bodyPr>
            <a:normAutofit/>
          </a:bodyPr>
          <a:lstStyle/>
          <a:p>
            <a:r>
              <a:rPr lang="en-US" sz="2000" b="1" dirty="0" smtClean="0">
                <a:solidFill>
                  <a:schemeClr val="bg1"/>
                </a:solidFill>
              </a:rPr>
              <a:t>FIFTH STAGE</a:t>
            </a:r>
            <a:endParaRPr lang="ru-RU" sz="2000" b="1" dirty="0">
              <a:solidFill>
                <a:schemeClr val="bg1"/>
              </a:solidFill>
            </a:endParaRPr>
          </a:p>
        </p:txBody>
      </p:sp>
      <p:sp>
        <p:nvSpPr>
          <p:cNvPr id="6" name="Parallelogram 12"/>
          <p:cNvSpPr/>
          <p:nvPr/>
        </p:nvSpPr>
        <p:spPr>
          <a:xfrm>
            <a:off x="9356234" y="6479952"/>
            <a:ext cx="2667000" cy="285750"/>
          </a:xfrm>
          <a:prstGeom prst="parallelogram">
            <a:avLst>
              <a:gd name="adj" fmla="val 57903"/>
            </a:avLst>
          </a:prstGeom>
          <a:solidFill>
            <a:srgbClr val="FFC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Calibri"/>
                <a:ea typeface="+mn-ea"/>
                <a:cs typeface="+mn-cs"/>
              </a:rPr>
              <a:t>Global Emerging Leaders</a:t>
            </a:r>
            <a:endParaRPr kumimoji="0" lang="en-US" sz="1400" b="1" i="0" u="none" strike="noStrike" kern="0" cap="none" spc="0" normalizeH="0" baseline="0" noProof="0" dirty="0">
              <a:ln>
                <a:noFill/>
              </a:ln>
              <a:solidFill>
                <a:prstClr val="white"/>
              </a:solidFill>
              <a:effectLst/>
              <a:uLnTx/>
              <a:uFillTx/>
              <a:latin typeface="Calibri"/>
              <a:ea typeface="+mn-ea"/>
              <a:cs typeface="+mn-cs"/>
            </a:endParaRPr>
          </a:p>
        </p:txBody>
      </p:sp>
      <p:pic>
        <p:nvPicPr>
          <p:cNvPr id="7" name="Рисунок 6"/>
          <p:cNvPicPr>
            <a:picLocks noChangeAspect="1"/>
          </p:cNvPicPr>
          <p:nvPr/>
        </p:nvPicPr>
        <p:blipFill>
          <a:blip r:embed="rId3"/>
          <a:stretch>
            <a:fillRect/>
          </a:stretch>
        </p:blipFill>
        <p:spPr>
          <a:xfrm>
            <a:off x="140980" y="2805824"/>
            <a:ext cx="1832708" cy="1832708"/>
          </a:xfrm>
          <a:prstGeom prst="rect">
            <a:avLst/>
          </a:prstGeom>
        </p:spPr>
      </p:pic>
    </p:spTree>
    <p:extLst>
      <p:ext uri="{BB962C8B-B14F-4D97-AF65-F5344CB8AC3E}">
        <p14:creationId xmlns:p14="http://schemas.microsoft.com/office/powerpoint/2010/main" val="5907755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839" y="824247"/>
            <a:ext cx="9471603" cy="4881093"/>
          </a:xfrm>
        </p:spPr>
        <p:txBody>
          <a:bodyPr>
            <a:normAutofit/>
          </a:bodyPr>
          <a:lstStyle/>
          <a:p>
            <a:r>
              <a:rPr lang="en-US" sz="2800" dirty="0"/>
              <a:t>DIRECTORATE GEL  </a:t>
            </a:r>
            <a:r>
              <a:rPr lang="en-US" sz="2800" dirty="0" smtClean="0"/>
              <a:t>CREATE</a:t>
            </a:r>
            <a:r>
              <a:rPr lang="ru-RU" sz="2800" dirty="0" smtClean="0"/>
              <a:t> </a:t>
            </a:r>
            <a:r>
              <a:rPr lang="en-US" sz="2800" dirty="0" smtClean="0"/>
              <a:t>NGO “GLOBAL </a:t>
            </a:r>
            <a:r>
              <a:rPr lang="en-US" sz="2800" dirty="0"/>
              <a:t>EMERGING LEADERS </a:t>
            </a:r>
            <a:r>
              <a:rPr lang="en-US" sz="2800" dirty="0" smtClean="0"/>
              <a:t>COMMUNITY”</a:t>
            </a:r>
            <a:r>
              <a:rPr lang="en-US" sz="2800" dirty="0"/>
              <a:t/>
            </a:r>
            <a:br>
              <a:rPr lang="en-US" sz="2800" dirty="0"/>
            </a:br>
            <a:r>
              <a:rPr lang="en-US" sz="2800" dirty="0" err="1" smtClean="0"/>
              <a:t>DirectorS</a:t>
            </a:r>
            <a:r>
              <a:rPr lang="en-US" sz="2800" dirty="0" smtClean="0"/>
              <a:t> </a:t>
            </a:r>
            <a:r>
              <a:rPr lang="en-US" sz="2800" dirty="0"/>
              <a:t>of the </a:t>
            </a:r>
            <a:r>
              <a:rPr lang="en-US" sz="2800" dirty="0" err="1" smtClean="0"/>
              <a:t>BoardS</a:t>
            </a:r>
            <a:r>
              <a:rPr lang="en-US" sz="2800" dirty="0" smtClean="0"/>
              <a:t> GEL IN each </a:t>
            </a:r>
            <a:r>
              <a:rPr lang="en-US" sz="2800" dirty="0"/>
              <a:t>country </a:t>
            </a:r>
            <a:r>
              <a:rPr lang="en-US" sz="2800" dirty="0" smtClean="0"/>
              <a:t>CREATE THE BRANCH </a:t>
            </a:r>
            <a:r>
              <a:rPr lang="en-US" sz="2800" dirty="0"/>
              <a:t>of the NGO "GLOBAL EMERGING LEADERS </a:t>
            </a:r>
            <a:r>
              <a:rPr lang="en-US" sz="2800" dirty="0" smtClean="0"/>
              <a:t>COMMUNITY" </a:t>
            </a:r>
            <a:r>
              <a:rPr lang="en-US" sz="2800" dirty="0"/>
              <a:t>IN the </a:t>
            </a:r>
            <a:r>
              <a:rPr lang="en-US" sz="2800" dirty="0" smtClean="0"/>
              <a:t>COUNTRY</a:t>
            </a:r>
            <a:r>
              <a:rPr lang="en-US" sz="2800" dirty="0"/>
              <a:t/>
            </a:r>
            <a:br>
              <a:rPr lang="en-US" sz="2800" dirty="0"/>
            </a:br>
            <a:r>
              <a:rPr lang="en-US" sz="2800" dirty="0"/>
              <a:t/>
            </a:r>
            <a:br>
              <a:rPr lang="en-US" sz="2800" dirty="0"/>
            </a:br>
            <a:r>
              <a:rPr lang="en-US" sz="2800" dirty="0"/>
              <a:t>The BOARD </a:t>
            </a:r>
            <a:r>
              <a:rPr lang="en-US" sz="2800" dirty="0" smtClean="0"/>
              <a:t>GEL, BRANCH NGO AND </a:t>
            </a:r>
            <a:r>
              <a:rPr lang="en-US" sz="2800" dirty="0"/>
              <a:t>"gold ten" young leaders of each country </a:t>
            </a:r>
            <a:r>
              <a:rPr lang="en-US" sz="2800" dirty="0" smtClean="0"/>
              <a:t>CONDUCT </a:t>
            </a:r>
            <a:r>
              <a:rPr lang="en-US" sz="2800" dirty="0"/>
              <a:t>TRAINING 100, 300, 500 PREVIOUSLY SELECTED YOUTH LEADERS of the COUNTRY ON the BASIS of the PARTNER UNIVERSITY</a:t>
            </a:r>
          </a:p>
        </p:txBody>
      </p:sp>
      <p:pic>
        <p:nvPicPr>
          <p:cNvPr id="5" name="Объект 4"/>
          <p:cNvPicPr>
            <a:picLocks noGrp="1" noChangeAspect="1"/>
          </p:cNvPicPr>
          <p:nvPr>
            <p:ph sz="half" idx="1"/>
          </p:nvPr>
        </p:nvPicPr>
        <p:blipFill>
          <a:blip r:embed="rId2"/>
          <a:stretch>
            <a:fillRect/>
          </a:stretch>
        </p:blipFill>
        <p:spPr>
          <a:xfrm>
            <a:off x="0" y="0"/>
            <a:ext cx="2389839" cy="2786113"/>
          </a:xfrm>
          <a:prstGeom prst="rect">
            <a:avLst/>
          </a:prstGeom>
        </p:spPr>
      </p:pic>
      <p:sp>
        <p:nvSpPr>
          <p:cNvPr id="4" name="Объект 3"/>
          <p:cNvSpPr>
            <a:spLocks noGrp="1"/>
          </p:cNvSpPr>
          <p:nvPr>
            <p:ph sz="half" idx="2"/>
          </p:nvPr>
        </p:nvSpPr>
        <p:spPr>
          <a:xfrm>
            <a:off x="-43624" y="6312"/>
            <a:ext cx="2433463" cy="1386744"/>
          </a:xfrm>
        </p:spPr>
        <p:txBody>
          <a:bodyPr>
            <a:normAutofit/>
          </a:bodyPr>
          <a:lstStyle/>
          <a:p>
            <a:r>
              <a:rPr lang="en-US" sz="2000" b="1" dirty="0" smtClean="0">
                <a:solidFill>
                  <a:schemeClr val="bg1"/>
                </a:solidFill>
              </a:rPr>
              <a:t>SIXTH STAGE</a:t>
            </a:r>
            <a:endParaRPr lang="ru-RU" sz="2000" b="1" dirty="0">
              <a:solidFill>
                <a:schemeClr val="bg1"/>
              </a:solidFill>
            </a:endParaRPr>
          </a:p>
        </p:txBody>
      </p:sp>
      <p:sp>
        <p:nvSpPr>
          <p:cNvPr id="6" name="Parallelogram 12"/>
          <p:cNvSpPr/>
          <p:nvPr/>
        </p:nvSpPr>
        <p:spPr>
          <a:xfrm>
            <a:off x="9356234" y="6479952"/>
            <a:ext cx="2667000" cy="285750"/>
          </a:xfrm>
          <a:prstGeom prst="parallelogram">
            <a:avLst>
              <a:gd name="adj" fmla="val 57903"/>
            </a:avLst>
          </a:prstGeom>
          <a:solidFill>
            <a:srgbClr val="FFC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Calibri"/>
                <a:ea typeface="+mn-ea"/>
                <a:cs typeface="+mn-cs"/>
              </a:rPr>
              <a:t>Global Emerging Leaders</a:t>
            </a:r>
            <a:endParaRPr kumimoji="0" lang="en-US" sz="1400" b="1" i="0" u="none" strike="noStrike" kern="0" cap="none" spc="0" normalizeH="0" baseline="0" noProof="0" dirty="0">
              <a:ln>
                <a:noFill/>
              </a:ln>
              <a:solidFill>
                <a:prstClr val="white"/>
              </a:solidFill>
              <a:effectLst/>
              <a:uLnTx/>
              <a:uFillTx/>
              <a:latin typeface="Calibri"/>
              <a:ea typeface="+mn-ea"/>
              <a:cs typeface="+mn-cs"/>
            </a:endParaRPr>
          </a:p>
        </p:txBody>
      </p:sp>
      <p:pic>
        <p:nvPicPr>
          <p:cNvPr id="7" name="Рисунок 6"/>
          <p:cNvPicPr>
            <a:picLocks noChangeAspect="1"/>
          </p:cNvPicPr>
          <p:nvPr/>
        </p:nvPicPr>
        <p:blipFill>
          <a:blip r:embed="rId3"/>
          <a:stretch>
            <a:fillRect/>
          </a:stretch>
        </p:blipFill>
        <p:spPr>
          <a:xfrm>
            <a:off x="95175" y="2566288"/>
            <a:ext cx="1832708" cy="1832708"/>
          </a:xfrm>
          <a:prstGeom prst="rect">
            <a:avLst/>
          </a:prstGeom>
        </p:spPr>
      </p:pic>
    </p:spTree>
    <p:extLst>
      <p:ext uri="{BB962C8B-B14F-4D97-AF65-F5344CB8AC3E}">
        <p14:creationId xmlns:p14="http://schemas.microsoft.com/office/powerpoint/2010/main" val="28169213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66520" y="2219460"/>
            <a:ext cx="9365862" cy="1657081"/>
          </a:xfrm>
        </p:spPr>
        <p:txBody>
          <a:bodyPr>
            <a:normAutofit fontScale="90000"/>
          </a:bodyPr>
          <a:lstStyle/>
          <a:p>
            <a:r>
              <a:rPr lang="ru-RU" dirty="0"/>
              <a:t/>
            </a:r>
            <a:br>
              <a:rPr lang="ru-RU" dirty="0"/>
            </a:br>
            <a:r>
              <a:rPr lang="en-US" sz="3100" dirty="0"/>
              <a:t>THE PROJECT IS ABSOLUTELY LEGITIMATE AND CORRESPONDS TO THE HIGHEST HIERARCHICAL </a:t>
            </a:r>
            <a:r>
              <a:rPr lang="en-US" sz="3100" dirty="0" smtClean="0"/>
              <a:t>LEVEL of WORLD </a:t>
            </a:r>
            <a:r>
              <a:rPr lang="en-US" sz="3100" dirty="0"/>
              <a:t>YOUTH PROJECTS. </a:t>
            </a:r>
            <a:r>
              <a:rPr lang="en-US" sz="3100" dirty="0"/>
              <a:t>THIS claim is DUE to PARTICIPATION IN the PROJECT </a:t>
            </a:r>
            <a:r>
              <a:rPr lang="en-US" sz="3100" dirty="0" smtClean="0"/>
              <a:t>COMMISSIONERS </a:t>
            </a:r>
            <a:r>
              <a:rPr lang="en-US" sz="3100" dirty="0"/>
              <a:t>YOUTH </a:t>
            </a:r>
            <a:r>
              <a:rPr lang="en-US" sz="3100" dirty="0" smtClean="0"/>
              <a:t>LEADERS, KNOWN </a:t>
            </a:r>
            <a:r>
              <a:rPr lang="en-US" sz="3100" dirty="0"/>
              <a:t>AND INFLUENTIAL PUBLIC FIGURES </a:t>
            </a:r>
            <a:r>
              <a:rPr lang="en-US" sz="3100" dirty="0" smtClean="0"/>
              <a:t>from </a:t>
            </a:r>
            <a:r>
              <a:rPr lang="en-US" sz="3100" dirty="0" smtClean="0"/>
              <a:t>50 </a:t>
            </a:r>
            <a:r>
              <a:rPr lang="en-US" sz="3100" dirty="0"/>
              <a:t>countries around the </a:t>
            </a:r>
            <a:r>
              <a:rPr lang="en-US" sz="3100" dirty="0" smtClean="0"/>
              <a:t>WORLD</a:t>
            </a:r>
            <a:r>
              <a:rPr lang="ru-RU" sz="3100" dirty="0" smtClean="0"/>
              <a:t/>
            </a:r>
            <a:br>
              <a:rPr lang="ru-RU" sz="3100" dirty="0" smtClean="0"/>
            </a:br>
            <a:r>
              <a:rPr lang="en-US" sz="3100" dirty="0" smtClean="0"/>
              <a:t> </a:t>
            </a:r>
            <a:r>
              <a:rPr lang="en-US" sz="3100" dirty="0"/>
              <a:t>Our project is an unprecedented opportunity to determine our own future and the future of the </a:t>
            </a:r>
            <a:r>
              <a:rPr lang="en-US" sz="3100" dirty="0" smtClean="0"/>
              <a:t>planet</a:t>
            </a:r>
            <a:r>
              <a:rPr lang="ru-RU" sz="3100" dirty="0" smtClean="0"/>
              <a:t/>
            </a:r>
            <a:br>
              <a:rPr lang="ru-RU" sz="3100" dirty="0" smtClean="0"/>
            </a:br>
            <a:r>
              <a:rPr lang="ru-RU" sz="3100" dirty="0" smtClean="0"/>
              <a:t/>
            </a:r>
            <a:br>
              <a:rPr lang="ru-RU" sz="3100" dirty="0" smtClean="0"/>
            </a:br>
            <a:r>
              <a:rPr lang="en-US" sz="3100" dirty="0" smtClean="0"/>
              <a:t>THE goal OF THE PROJECT IS TO FORMAT </a:t>
            </a:r>
            <a:r>
              <a:rPr lang="en-US" sz="3100" dirty="0"/>
              <a:t>the new elites to defend the basic human values, to create a better and peaceful </a:t>
            </a:r>
            <a:r>
              <a:rPr lang="en-US" sz="3100" dirty="0" smtClean="0"/>
              <a:t>world</a:t>
            </a:r>
            <a:r>
              <a:rPr lang="ru-RU" sz="3100" dirty="0" smtClean="0"/>
              <a:t/>
            </a:r>
            <a:br>
              <a:rPr lang="ru-RU" sz="3100" dirty="0" smtClean="0"/>
            </a:br>
            <a:r>
              <a:rPr lang="ru-RU" sz="3100" dirty="0" smtClean="0"/>
              <a:t/>
            </a:r>
            <a:br>
              <a:rPr lang="ru-RU" sz="3100" dirty="0" smtClean="0"/>
            </a:br>
            <a:r>
              <a:rPr lang="en-US" sz="3100" dirty="0" smtClean="0"/>
              <a:t>Let's </a:t>
            </a:r>
            <a:r>
              <a:rPr lang="en-US" sz="3100" dirty="0"/>
              <a:t>use this real opportunity!</a:t>
            </a:r>
            <a:endParaRPr lang="ru-RU" dirty="0"/>
          </a:p>
        </p:txBody>
      </p:sp>
      <p:sp>
        <p:nvSpPr>
          <p:cNvPr id="3" name="Parallelogram 12"/>
          <p:cNvSpPr/>
          <p:nvPr/>
        </p:nvSpPr>
        <p:spPr>
          <a:xfrm>
            <a:off x="9356234" y="6479952"/>
            <a:ext cx="2667000" cy="285750"/>
          </a:xfrm>
          <a:prstGeom prst="parallelogram">
            <a:avLst>
              <a:gd name="adj" fmla="val 57903"/>
            </a:avLst>
          </a:prstGeom>
          <a:solidFill>
            <a:srgbClr val="FFC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Calibri"/>
                <a:ea typeface="+mn-ea"/>
                <a:cs typeface="+mn-cs"/>
              </a:rPr>
              <a:t>Global Emerging Leaders</a:t>
            </a:r>
            <a:endParaRPr kumimoji="0" lang="en-US" sz="1400" b="1" i="0" u="none" strike="noStrike" kern="0" cap="none" spc="0" normalizeH="0" baseline="0" noProof="0" dirty="0">
              <a:ln>
                <a:noFill/>
              </a:ln>
              <a:solidFill>
                <a:prstClr val="white"/>
              </a:solidFill>
              <a:effectLst/>
              <a:uLnTx/>
              <a:uFillTx/>
              <a:latin typeface="Calibri"/>
              <a:ea typeface="+mn-ea"/>
              <a:cs typeface="+mn-cs"/>
            </a:endParaRPr>
          </a:p>
        </p:txBody>
      </p:sp>
      <p:pic>
        <p:nvPicPr>
          <p:cNvPr id="4" name="Рисунок 3"/>
          <p:cNvPicPr>
            <a:picLocks noChangeAspect="1"/>
          </p:cNvPicPr>
          <p:nvPr/>
        </p:nvPicPr>
        <p:blipFill>
          <a:blip r:embed="rId2"/>
          <a:stretch>
            <a:fillRect/>
          </a:stretch>
        </p:blipFill>
        <p:spPr>
          <a:xfrm>
            <a:off x="133812" y="219147"/>
            <a:ext cx="1832708" cy="1832708"/>
          </a:xfrm>
          <a:prstGeom prst="rect">
            <a:avLst/>
          </a:prstGeom>
        </p:spPr>
      </p:pic>
    </p:spTree>
    <p:extLst>
      <p:ext uri="{BB962C8B-B14F-4D97-AF65-F5344CB8AC3E}">
        <p14:creationId xmlns:p14="http://schemas.microsoft.com/office/powerpoint/2010/main" val="13593469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10" name="Рисунок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782" y="169498"/>
            <a:ext cx="5209472" cy="3467100"/>
          </a:xfrm>
          <a:prstGeom prst="rect">
            <a:avLst/>
          </a:prstGeom>
        </p:spPr>
      </p:pic>
      <p:pic>
        <p:nvPicPr>
          <p:cNvPr id="11" name="Рисунок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6272" y="2915966"/>
            <a:ext cx="5657128" cy="3776133"/>
          </a:xfrm>
          <a:prstGeom prst="rect">
            <a:avLst/>
          </a:prstGeom>
        </p:spPr>
      </p:pic>
      <p:pic>
        <p:nvPicPr>
          <p:cNvPr id="12" name="Рисунок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782" y="3749276"/>
            <a:ext cx="4414235" cy="2942823"/>
          </a:xfrm>
          <a:prstGeom prst="rect">
            <a:avLst/>
          </a:prstGeom>
        </p:spPr>
      </p:pic>
      <p:pic>
        <p:nvPicPr>
          <p:cNvPr id="13" name="Рисунок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90900" y="148826"/>
            <a:ext cx="8572500" cy="2952750"/>
          </a:xfrm>
          <a:prstGeom prst="rect">
            <a:avLst/>
          </a:prstGeom>
        </p:spPr>
      </p:pic>
      <p:pic>
        <p:nvPicPr>
          <p:cNvPr id="14" name="Рисунок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92008" y="2637036"/>
            <a:ext cx="5482511" cy="4111883"/>
          </a:xfrm>
          <a:prstGeom prst="rect">
            <a:avLst/>
          </a:prstGeom>
        </p:spPr>
      </p:pic>
      <p:pic>
        <p:nvPicPr>
          <p:cNvPr id="15" name="Рисунок 14"/>
          <p:cNvPicPr>
            <a:picLocks noChangeAspect="1"/>
          </p:cNvPicPr>
          <p:nvPr/>
        </p:nvPicPr>
        <p:blipFill>
          <a:blip r:embed="rId7"/>
          <a:stretch>
            <a:fillRect/>
          </a:stretch>
        </p:blipFill>
        <p:spPr>
          <a:xfrm>
            <a:off x="4693959" y="2065867"/>
            <a:ext cx="2278609" cy="2282484"/>
          </a:xfrm>
          <a:prstGeom prst="rect">
            <a:avLst/>
          </a:prstGeom>
        </p:spPr>
      </p:pic>
      <p:pic>
        <p:nvPicPr>
          <p:cNvPr id="17" name="Рисунок 16" descr="C:\Users\HP-PC\AppData\Roaming\Microsoft\Windows\Network Shortcuts\Комитет 2017\ЛОГОБЛАНК 100.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02029" y="5781791"/>
            <a:ext cx="5262468" cy="910308"/>
          </a:xfrm>
          <a:prstGeom prst="rect">
            <a:avLst/>
          </a:prstGeom>
          <a:noFill/>
          <a:ln>
            <a:noFill/>
          </a:ln>
        </p:spPr>
      </p:pic>
      <p:pic>
        <p:nvPicPr>
          <p:cNvPr id="18" name="Рисунок 17"/>
          <p:cNvPicPr>
            <a:picLocks noChangeAspect="1"/>
          </p:cNvPicPr>
          <p:nvPr/>
        </p:nvPicPr>
        <p:blipFill>
          <a:blip r:embed="rId9"/>
          <a:stretch>
            <a:fillRect/>
          </a:stretch>
        </p:blipFill>
        <p:spPr>
          <a:xfrm>
            <a:off x="9338927" y="6480015"/>
            <a:ext cx="2664183" cy="377985"/>
          </a:xfrm>
          <a:prstGeom prst="rect">
            <a:avLst/>
          </a:prstGeom>
        </p:spPr>
      </p:pic>
    </p:spTree>
    <p:extLst>
      <p:ext uri="{BB962C8B-B14F-4D97-AF65-F5344CB8AC3E}">
        <p14:creationId xmlns:p14="http://schemas.microsoft.com/office/powerpoint/2010/main" val="9607553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30285" y="495301"/>
            <a:ext cx="10131427" cy="3124199"/>
          </a:xfrm>
        </p:spPr>
        <p:txBody>
          <a:bodyPr/>
          <a:lstStyle/>
          <a:p>
            <a:pPr algn="ctr"/>
            <a:r>
              <a:rPr lang="ru-RU" dirty="0" smtClean="0"/>
              <a:t/>
            </a:r>
            <a:br>
              <a:rPr lang="ru-RU" dirty="0" smtClean="0"/>
            </a:br>
            <a:r>
              <a:rPr lang="ru-RU" dirty="0" smtClean="0"/>
              <a:t/>
            </a:r>
            <a:br>
              <a:rPr lang="ru-RU" dirty="0" smtClean="0"/>
            </a:br>
            <a:endParaRPr lang="ru-RU" dirty="0"/>
          </a:p>
        </p:txBody>
      </p:sp>
      <p:sp>
        <p:nvSpPr>
          <p:cNvPr id="4" name="Текст 3"/>
          <p:cNvSpPr txBox="1">
            <a:spLocks noGrp="1"/>
          </p:cNvSpPr>
          <p:nvPr>
            <p:ph type="body" idx="1"/>
          </p:nvPr>
        </p:nvSpPr>
        <p:spPr>
          <a:xfrm>
            <a:off x="3953767" y="5756052"/>
            <a:ext cx="10131428" cy="1447800"/>
          </a:xfrm>
          <a:prstGeom prst="rect">
            <a:avLst/>
          </a:prstGeom>
          <a:noFill/>
        </p:spPr>
        <p:txBody>
          <a:bodyPr wrap="square" rtlCol="0">
            <a:spAutoFit/>
          </a:bodyPr>
          <a:lstStyle/>
          <a:p>
            <a:r>
              <a:rPr lang="en-US" dirty="0" smtClean="0"/>
              <a:t>Mikhail </a:t>
            </a:r>
            <a:r>
              <a:rPr lang="en-US" dirty="0" err="1" smtClean="0"/>
              <a:t>Zernov</a:t>
            </a:r>
            <a:r>
              <a:rPr lang="en-US" dirty="0" smtClean="0"/>
              <a:t>: </a:t>
            </a:r>
            <a:r>
              <a:rPr lang="en-US" dirty="0" smtClean="0">
                <a:hlinkClick r:id="rId2"/>
              </a:rPr>
              <a:t>apfund@bk.ru</a:t>
            </a:r>
            <a:endParaRPr lang="en-US" dirty="0" smtClean="0"/>
          </a:p>
          <a:p>
            <a:r>
              <a:rPr lang="en-US" dirty="0" smtClean="0"/>
              <a:t>Sangeeth Varghese: </a:t>
            </a:r>
            <a:r>
              <a:rPr lang="en-US" dirty="0">
                <a:hlinkClick r:id="rId3"/>
              </a:rPr>
              <a:t>sangeethv@leadcap.net</a:t>
            </a:r>
            <a:endParaRPr lang="en-US" dirty="0"/>
          </a:p>
          <a:p>
            <a:endParaRPr lang="en-US" dirty="0" smtClean="0"/>
          </a:p>
          <a:p>
            <a:endParaRPr lang="en-US" dirty="0"/>
          </a:p>
        </p:txBody>
      </p:sp>
      <p:pic>
        <p:nvPicPr>
          <p:cNvPr id="5" name="Рисунок 4"/>
          <p:cNvPicPr>
            <a:picLocks noChangeAspect="1"/>
          </p:cNvPicPr>
          <p:nvPr/>
        </p:nvPicPr>
        <p:blipFill>
          <a:blip r:embed="rId4"/>
          <a:stretch>
            <a:fillRect/>
          </a:stretch>
        </p:blipFill>
        <p:spPr>
          <a:xfrm>
            <a:off x="5230485" y="4005656"/>
            <a:ext cx="1719221" cy="1621677"/>
          </a:xfrm>
          <a:prstGeom prst="rect">
            <a:avLst/>
          </a:prstGeom>
        </p:spPr>
      </p:pic>
      <p:sp>
        <p:nvSpPr>
          <p:cNvPr id="7" name="Parallelogram 12"/>
          <p:cNvSpPr/>
          <p:nvPr/>
        </p:nvSpPr>
        <p:spPr>
          <a:xfrm>
            <a:off x="9356234" y="6479952"/>
            <a:ext cx="2667000" cy="285750"/>
          </a:xfrm>
          <a:prstGeom prst="parallelogram">
            <a:avLst>
              <a:gd name="adj" fmla="val 57903"/>
            </a:avLst>
          </a:prstGeom>
          <a:solidFill>
            <a:srgbClr val="FFC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prstClr val="white"/>
                </a:solidFill>
                <a:effectLst/>
                <a:uLnTx/>
                <a:uFillTx/>
                <a:latin typeface="Calibri"/>
                <a:ea typeface="+mn-ea"/>
                <a:cs typeface="+mn-cs"/>
              </a:rPr>
              <a:t>Global Emerging Leaders</a:t>
            </a:r>
            <a:endParaRPr kumimoji="0" lang="en-US" sz="1400" b="1" i="0" u="none" strike="noStrike" kern="0" cap="none" spc="0" normalizeH="0" baseline="0" noProof="0" dirty="0">
              <a:ln>
                <a:noFill/>
              </a:ln>
              <a:solidFill>
                <a:prstClr val="white"/>
              </a:solidFill>
              <a:effectLst/>
              <a:uLnTx/>
              <a:uFillTx/>
              <a:latin typeface="Calibri"/>
              <a:ea typeface="+mn-ea"/>
              <a:cs typeface="+mn-cs"/>
            </a:endParaRPr>
          </a:p>
        </p:txBody>
      </p:sp>
      <p:pic>
        <p:nvPicPr>
          <p:cNvPr id="3" name="Рисунок 2"/>
          <p:cNvPicPr>
            <a:picLocks noChangeAspect="1"/>
          </p:cNvPicPr>
          <p:nvPr/>
        </p:nvPicPr>
        <p:blipFill>
          <a:blip r:embed="rId5"/>
          <a:stretch>
            <a:fillRect/>
          </a:stretch>
        </p:blipFill>
        <p:spPr>
          <a:xfrm>
            <a:off x="4367970" y="432684"/>
            <a:ext cx="3444253" cy="3444253"/>
          </a:xfrm>
          <a:prstGeom prst="rect">
            <a:avLst/>
          </a:prstGeom>
        </p:spPr>
      </p:pic>
    </p:spTree>
    <p:extLst>
      <p:ext uri="{BB962C8B-B14F-4D97-AF65-F5344CB8AC3E}">
        <p14:creationId xmlns:p14="http://schemas.microsoft.com/office/powerpoint/2010/main" val="3528938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6182" y="86382"/>
            <a:ext cx="10087829" cy="741892"/>
          </a:xfrm>
        </p:spPr>
        <p:txBody>
          <a:bodyPr>
            <a:noAutofit/>
          </a:bodyPr>
          <a:lstStyle/>
          <a:p>
            <a:pPr algn="ctr"/>
            <a:r>
              <a:rPr lang="en-US" sz="2800" b="1" dirty="0" smtClean="0"/>
              <a:t>authors </a:t>
            </a:r>
            <a:r>
              <a:rPr lang="en-US" sz="2800" b="1" dirty="0"/>
              <a:t>of the </a:t>
            </a:r>
            <a:r>
              <a:rPr lang="en-US" sz="2800" b="1" dirty="0" smtClean="0"/>
              <a:t>project</a:t>
            </a:r>
            <a:r>
              <a:rPr lang="ru-RU" sz="2800" b="1" dirty="0" smtClean="0"/>
              <a:t> – </a:t>
            </a:r>
            <a:r>
              <a:rPr lang="en-US" sz="2800" b="1" dirty="0" smtClean="0"/>
              <a:t> CO-CHAIRs </a:t>
            </a:r>
            <a:r>
              <a:rPr lang="ru-RU" sz="2800" b="1" dirty="0" smtClean="0"/>
              <a:t>«</a:t>
            </a:r>
            <a:r>
              <a:rPr lang="en-US" sz="2800" b="1" dirty="0" smtClean="0"/>
              <a:t>GEL</a:t>
            </a:r>
            <a:r>
              <a:rPr lang="ru-RU" sz="2800" b="1" dirty="0" smtClean="0"/>
              <a:t>»</a:t>
            </a:r>
            <a:r>
              <a:rPr lang="en-US" sz="2800" b="1" dirty="0" smtClean="0"/>
              <a:t> </a:t>
            </a:r>
            <a:r>
              <a:rPr lang="en-US" sz="2800" b="1" dirty="0" smtClean="0"/>
              <a:t>-</a:t>
            </a:r>
            <a:r>
              <a:rPr lang="ru-RU" sz="2800" b="1" dirty="0" smtClean="0"/>
              <a:t/>
            </a:r>
            <a:br>
              <a:rPr lang="ru-RU" sz="2800" b="1" dirty="0" smtClean="0"/>
            </a:br>
            <a:r>
              <a:rPr lang="en-US" sz="2800" b="1" dirty="0" smtClean="0"/>
              <a:t> co-chairs of COMMITTEE 2017</a:t>
            </a:r>
            <a:endParaRPr lang="ru-RU" sz="2800" b="1" dirty="0"/>
          </a:p>
        </p:txBody>
      </p:sp>
      <p:sp>
        <p:nvSpPr>
          <p:cNvPr id="3" name="Объект 2"/>
          <p:cNvSpPr>
            <a:spLocks noGrp="1"/>
          </p:cNvSpPr>
          <p:nvPr>
            <p:ph sz="half" idx="1"/>
          </p:nvPr>
        </p:nvSpPr>
        <p:spPr>
          <a:xfrm>
            <a:off x="325193" y="2245097"/>
            <a:ext cx="5315754" cy="4400401"/>
          </a:xfrm>
        </p:spPr>
        <p:txBody>
          <a:bodyPr>
            <a:normAutofit fontScale="62500" lnSpcReduction="20000"/>
          </a:bodyPr>
          <a:lstStyle/>
          <a:p>
            <a:r>
              <a:rPr lang="en-US" sz="2000" b="1" dirty="0"/>
              <a:t> </a:t>
            </a:r>
            <a:r>
              <a:rPr lang="en-US" sz="3200" b="1" dirty="0" err="1"/>
              <a:t>Sangeeth</a:t>
            </a:r>
            <a:r>
              <a:rPr lang="en-US" sz="3200" b="1" dirty="0"/>
              <a:t> Varghese (India) -  </a:t>
            </a:r>
            <a:endParaRPr lang="ru-RU" sz="3200" dirty="0"/>
          </a:p>
          <a:p>
            <a:r>
              <a:rPr lang="en-US" sz="2000" dirty="0"/>
              <a:t>Co-Chair of the Board of the International Public Movement "Committee 2017" -  globally acknowledged leadership thinker, ranked among the top 10 in 2011, from the Harvard and London School of Economics. He is a personal advisor to 3 prime ministers of the world on matters of leadership and youth development. He is the Founder and Chairman of </a:t>
            </a:r>
            <a:r>
              <a:rPr lang="en-US" sz="2000" dirty="0" err="1"/>
              <a:t>LeadCap</a:t>
            </a:r>
            <a:r>
              <a:rPr lang="en-US" sz="2000" dirty="0"/>
              <a:t> Ventures, consulting for nations from Africa and Asia, institutions like UNO, World Bank, ADB and Fortune 500 corporations. He is also the founder of </a:t>
            </a:r>
            <a:r>
              <a:rPr lang="en-US" sz="2000" dirty="0" err="1"/>
              <a:t>LeadCap</a:t>
            </a:r>
            <a:r>
              <a:rPr lang="en-US" sz="2000" dirty="0"/>
              <a:t> Trust, one of the largest youth movements in the world uniting more than 10 million youth and the founding curator of Global Shapers of the World Economic Forum. </a:t>
            </a:r>
            <a:endParaRPr lang="ru-RU" sz="2000" dirty="0"/>
          </a:p>
          <a:p>
            <a:r>
              <a:rPr lang="en-US" sz="2000" dirty="0"/>
              <a:t>     Varghese was nominated as the Young Global Leader 2010 by the World Economic Forum. He is an ambassador of Harvard and listed in the Who's Who in the World, 2013. He was nominated as the Asia Leader by the Asia Society and was honored as the first Asian Youth Ambassador by the government of Libya. Varghese is the author global bestsellers 'Open Source Leader' and 'Decide to Lead'. Varghese is a member of the Global Agenda Council and board member of the Global Business Oath of Harvard University. He was a contributing editor for Forbes and Economic Times. </a:t>
            </a:r>
            <a:endParaRPr lang="ru-RU" sz="2000" dirty="0"/>
          </a:p>
          <a:p>
            <a:r>
              <a:rPr lang="en-US" sz="2000" dirty="0"/>
              <a:t>     Prior to this, Varghese was a Principal Consultant for UNO in London. He researched leadership at Harvard and the London School of Economics with scholarships. He has also done his MBA and Bachelor's in Economics with gold medals.</a:t>
            </a:r>
            <a:endParaRPr lang="ru-RU" sz="2200" dirty="0">
              <a:latin typeface="+mj-lt"/>
            </a:endParaRPr>
          </a:p>
        </p:txBody>
      </p:sp>
      <p:sp>
        <p:nvSpPr>
          <p:cNvPr id="4" name="Объект 3"/>
          <p:cNvSpPr>
            <a:spLocks noGrp="1"/>
          </p:cNvSpPr>
          <p:nvPr>
            <p:ph sz="half" idx="2"/>
          </p:nvPr>
        </p:nvSpPr>
        <p:spPr>
          <a:xfrm>
            <a:off x="5800096" y="2245097"/>
            <a:ext cx="5524392" cy="4503432"/>
          </a:xfrm>
        </p:spPr>
        <p:txBody>
          <a:bodyPr>
            <a:noAutofit/>
          </a:bodyPr>
          <a:lstStyle/>
          <a:p>
            <a:r>
              <a:rPr lang="en-US" sz="2000" b="1" dirty="0"/>
              <a:t>Mikhail Zernov (Russian Federation) — </a:t>
            </a:r>
            <a:endParaRPr lang="ru-RU" sz="2000" b="1" dirty="0"/>
          </a:p>
          <a:p>
            <a:r>
              <a:rPr lang="en-US" sz="1200" dirty="0"/>
              <a:t>     Co-Chair of the Board - the Chairman of the Executive Committee of the International Public Movement "Committee 2017 </a:t>
            </a:r>
            <a:r>
              <a:rPr lang="en-US" sz="1200" dirty="0" smtClean="0"/>
              <a:t>«</a:t>
            </a:r>
            <a:r>
              <a:rPr lang="ru-RU" sz="1200" dirty="0" smtClean="0"/>
              <a:t>,</a:t>
            </a:r>
            <a:r>
              <a:rPr lang="en-US" sz="1200" dirty="0" smtClean="0"/>
              <a:t>  </a:t>
            </a:r>
            <a:r>
              <a:rPr lang="en-US" sz="1200" dirty="0"/>
              <a:t>international public figure. </a:t>
            </a:r>
            <a:r>
              <a:rPr lang="en-US" sz="1200" dirty="0" smtClean="0"/>
              <a:t>In </a:t>
            </a:r>
            <a:r>
              <a:rPr lang="en-US" sz="1200" dirty="0"/>
              <a:t>the past was a co-chairman of the all-Russian public movement "Alternative", the first deputy Chairman of the Central Committee of the Democratic Party of Russia, Deputy Chairman of the Council of the Information and Environment Parliament under the Council of Europe, CEO of the Parliamentary Centre for Support of Civil Initiatives, </a:t>
            </a:r>
            <a:r>
              <a:rPr lang="en-US" sz="1200" dirty="0" smtClean="0"/>
              <a:t>", </a:t>
            </a:r>
            <a:r>
              <a:rPr lang="en-US" sz="1200" dirty="0"/>
              <a:t>Deputy Head of </a:t>
            </a:r>
            <a:r>
              <a:rPr lang="en-US" sz="1200" dirty="0" smtClean="0"/>
              <a:t>the</a:t>
            </a:r>
            <a:r>
              <a:rPr lang="ru-RU" sz="1200" dirty="0" smtClean="0"/>
              <a:t> </a:t>
            </a:r>
            <a:r>
              <a:rPr lang="en-US" sz="1200" dirty="0" smtClean="0"/>
              <a:t> staff of Russian </a:t>
            </a:r>
            <a:r>
              <a:rPr lang="en-US" sz="1200" dirty="0"/>
              <a:t>Federal Property Fund under the Government of the Russian Federation.</a:t>
            </a:r>
            <a:endParaRPr lang="ru-RU" sz="1200" dirty="0"/>
          </a:p>
          <a:p>
            <a:r>
              <a:rPr lang="en-US" sz="1200" dirty="0"/>
              <a:t>Since June 2010 – </a:t>
            </a:r>
            <a:r>
              <a:rPr lang="en-US" sz="1200" dirty="0" smtClean="0"/>
              <a:t>member </a:t>
            </a:r>
            <a:r>
              <a:rPr lang="en-US" sz="1200" dirty="0"/>
              <a:t>of the Board of </a:t>
            </a:r>
            <a:r>
              <a:rPr lang="en-US" sz="1200" dirty="0" smtClean="0"/>
              <a:t>Directors -  </a:t>
            </a:r>
            <a:r>
              <a:rPr lang="en-US" sz="1200" dirty="0"/>
              <a:t>Director of the Branch of the International </a:t>
            </a:r>
            <a:r>
              <a:rPr lang="en-US" sz="1200" dirty="0" smtClean="0"/>
              <a:t>Found </a:t>
            </a:r>
            <a:r>
              <a:rPr lang="en-US" sz="1200" dirty="0"/>
              <a:t>for Cooperation and Partnership of </a:t>
            </a:r>
            <a:r>
              <a:rPr lang="en-US" sz="1200" dirty="0" smtClean="0"/>
              <a:t> </a:t>
            </a:r>
            <a:r>
              <a:rPr lang="en-US" sz="1200" dirty="0"/>
              <a:t>Black Sea and </a:t>
            </a:r>
            <a:r>
              <a:rPr lang="en-US" sz="1200" dirty="0" smtClean="0"/>
              <a:t> </a:t>
            </a:r>
            <a:r>
              <a:rPr lang="en-US" sz="1200" dirty="0"/>
              <a:t>Caspian Sea (BSCSIF) in the Russian </a:t>
            </a:r>
            <a:r>
              <a:rPr lang="en-US" sz="1200" dirty="0" smtClean="0"/>
              <a:t>Federation. BSCSIF </a:t>
            </a:r>
            <a:r>
              <a:rPr lang="en-US" sz="1200" dirty="0"/>
              <a:t>has received a special consultative status under the Economic and Social Council of the United Nations </a:t>
            </a:r>
            <a:r>
              <a:rPr lang="en-US" sz="1200" dirty="0" smtClean="0"/>
              <a:t>at the </a:t>
            </a:r>
            <a:r>
              <a:rPr lang="en-US" sz="1200" dirty="0"/>
              <a:t>August  </a:t>
            </a:r>
            <a:r>
              <a:rPr lang="en-US" sz="1200" dirty="0" smtClean="0"/>
              <a:t>2013.</a:t>
            </a:r>
            <a:r>
              <a:rPr lang="en-US" sz="1200" dirty="0"/>
              <a:t> </a:t>
            </a:r>
            <a:r>
              <a:rPr lang="en-US" sz="1200" dirty="0" smtClean="0"/>
              <a:t>Since </a:t>
            </a:r>
            <a:r>
              <a:rPr lang="en-US" sz="1200" dirty="0"/>
              <a:t>August 2015 – </a:t>
            </a:r>
            <a:r>
              <a:rPr lang="en-US" sz="1200" dirty="0" smtClean="0"/>
              <a:t>Co-Chair </a:t>
            </a:r>
            <a:r>
              <a:rPr lang="en-US" sz="1200" dirty="0"/>
              <a:t>of the International Public Movement "We love </a:t>
            </a:r>
            <a:r>
              <a:rPr lang="en-US" sz="1200" dirty="0" smtClean="0"/>
              <a:t>Russia”. Since </a:t>
            </a:r>
            <a:r>
              <a:rPr lang="en-US" sz="1200" dirty="0"/>
              <a:t>November 2015 – </a:t>
            </a:r>
            <a:r>
              <a:rPr lang="en-US" sz="1200" dirty="0" smtClean="0"/>
              <a:t>Chairman </a:t>
            </a:r>
            <a:r>
              <a:rPr lang="en-US" sz="1200" dirty="0"/>
              <a:t>of the Central Council of the Movement. </a:t>
            </a:r>
            <a:r>
              <a:rPr lang="en-US" sz="1200" dirty="0" smtClean="0"/>
              <a:t> </a:t>
            </a:r>
            <a:r>
              <a:rPr lang="en-US" sz="1200" dirty="0"/>
              <a:t>In November </a:t>
            </a:r>
            <a:r>
              <a:rPr lang="en-US" sz="1200" dirty="0" smtClean="0"/>
              <a:t>2015 </a:t>
            </a:r>
            <a:r>
              <a:rPr lang="en-US" sz="1200" dirty="0"/>
              <a:t>he received the Humanitarian Award (MHA), which is awarded by </a:t>
            </a:r>
            <a:r>
              <a:rPr lang="en-US" sz="1200" dirty="0" err="1"/>
              <a:t>Mikiva</a:t>
            </a:r>
            <a:r>
              <a:rPr lang="en-US" sz="1200" dirty="0"/>
              <a:t> </a:t>
            </a:r>
            <a:r>
              <a:rPr lang="en-US" sz="1200" dirty="0" err="1"/>
              <a:t>Humanitrian</a:t>
            </a:r>
            <a:r>
              <a:rPr lang="en-US" sz="1200" dirty="0"/>
              <a:t> </a:t>
            </a:r>
            <a:r>
              <a:rPr lang="en-US" sz="1200" dirty="0" err="1"/>
              <a:t>Foundition</a:t>
            </a:r>
            <a:r>
              <a:rPr lang="en-US" sz="1200" dirty="0"/>
              <a:t> (RSA) for the international peacekeeping activities. The Fund recognizes the efforts and success of African and international public figures who </a:t>
            </a:r>
            <a:r>
              <a:rPr lang="en-US" sz="1200" dirty="0" smtClean="0"/>
              <a:t>was</a:t>
            </a:r>
            <a:r>
              <a:rPr lang="en-US" sz="1200" dirty="0" smtClean="0"/>
              <a:t> </a:t>
            </a:r>
            <a:r>
              <a:rPr lang="en-US" sz="1200" dirty="0"/>
              <a:t>achieved tangible results in charity, peacemaking and culture. The only winner of MHA within the area of Russia - CIS - Europe.</a:t>
            </a:r>
            <a:endParaRPr lang="ru-RU" sz="1200"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91511" y="1002735"/>
            <a:ext cx="2034326" cy="1525745"/>
          </a:xfrm>
          <a:prstGeom prst="rect">
            <a:avLst/>
          </a:prstGeom>
        </p:spPr>
      </p:pic>
      <p:pic>
        <p:nvPicPr>
          <p:cNvPr id="8" name="Рисунок 7"/>
          <p:cNvPicPr>
            <a:picLocks noChangeAspect="1"/>
          </p:cNvPicPr>
          <p:nvPr/>
        </p:nvPicPr>
        <p:blipFill>
          <a:blip r:embed="rId3"/>
          <a:stretch>
            <a:fillRect/>
          </a:stretch>
        </p:blipFill>
        <p:spPr>
          <a:xfrm>
            <a:off x="9392455" y="6456506"/>
            <a:ext cx="2664183" cy="377985"/>
          </a:xfrm>
          <a:prstGeom prst="rect">
            <a:avLst/>
          </a:prstGeom>
        </p:spPr>
      </p:pic>
      <p:pic>
        <p:nvPicPr>
          <p:cNvPr id="9" name="Рисунок 8"/>
          <p:cNvPicPr>
            <a:picLocks noChangeAspect="1"/>
          </p:cNvPicPr>
          <p:nvPr/>
        </p:nvPicPr>
        <p:blipFill>
          <a:blip r:embed="rId4"/>
          <a:stretch>
            <a:fillRect/>
          </a:stretch>
        </p:blipFill>
        <p:spPr>
          <a:xfrm>
            <a:off x="196256" y="86382"/>
            <a:ext cx="1832708" cy="1832708"/>
          </a:xfrm>
          <a:prstGeom prst="rect">
            <a:avLst/>
          </a:prstGeom>
        </p:spPr>
      </p:pic>
      <p:pic>
        <p:nvPicPr>
          <p:cNvPr id="5" name="Рисунок 4"/>
          <p:cNvPicPr>
            <a:picLocks noChangeAspect="1"/>
          </p:cNvPicPr>
          <p:nvPr/>
        </p:nvPicPr>
        <p:blipFill>
          <a:blip r:embed="rId5"/>
          <a:stretch>
            <a:fillRect/>
          </a:stretch>
        </p:blipFill>
        <p:spPr>
          <a:xfrm>
            <a:off x="3703805" y="1002736"/>
            <a:ext cx="2096291" cy="1567196"/>
          </a:xfrm>
          <a:prstGeom prst="rect">
            <a:avLst/>
          </a:prstGeom>
        </p:spPr>
      </p:pic>
    </p:spTree>
    <p:extLst>
      <p:ext uri="{BB962C8B-B14F-4D97-AF65-F5344CB8AC3E}">
        <p14:creationId xmlns:p14="http://schemas.microsoft.com/office/powerpoint/2010/main" val="20852851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03998" y="809037"/>
            <a:ext cx="10131425" cy="1456267"/>
          </a:xfrm>
        </p:spPr>
        <p:txBody>
          <a:bodyPr>
            <a:noAutofit/>
          </a:bodyPr>
          <a:lstStyle/>
          <a:p>
            <a:r>
              <a:rPr lang="en-US" sz="2800" b="1" dirty="0"/>
              <a:t>The BOARD of Trustees </a:t>
            </a:r>
            <a:r>
              <a:rPr lang="en-US" sz="2800" dirty="0"/>
              <a:t>of the project </a:t>
            </a:r>
            <a:r>
              <a:rPr lang="ru-RU" sz="2800" dirty="0" smtClean="0"/>
              <a:t>«</a:t>
            </a:r>
            <a:r>
              <a:rPr lang="en-US" sz="2800" b="1" dirty="0" smtClean="0"/>
              <a:t>GLOBAL </a:t>
            </a:r>
            <a:r>
              <a:rPr lang="en-US" sz="2800" b="1" dirty="0"/>
              <a:t>EMERGING LEADERS </a:t>
            </a:r>
            <a:r>
              <a:rPr lang="en-US" sz="2800" b="1" dirty="0" smtClean="0"/>
              <a:t>COMMUNITY</a:t>
            </a:r>
            <a:r>
              <a:rPr lang="ru-RU" sz="2800" b="1" dirty="0" smtClean="0"/>
              <a:t>»</a:t>
            </a:r>
            <a:r>
              <a:rPr lang="en-US" sz="2800" b="1" dirty="0" smtClean="0"/>
              <a:t> </a:t>
            </a:r>
            <a:r>
              <a:rPr lang="en-US" sz="2800" b="1" dirty="0"/>
              <a:t>(GEL)</a:t>
            </a:r>
            <a:r>
              <a:rPr lang="en-US" sz="2800" dirty="0" smtClean="0"/>
              <a:t> </a:t>
            </a:r>
            <a:r>
              <a:rPr lang="en-US" sz="2800" dirty="0"/>
              <a:t>formed </a:t>
            </a:r>
            <a:r>
              <a:rPr lang="en-US" sz="2800" dirty="0" smtClean="0"/>
              <a:t>out of </a:t>
            </a:r>
            <a:r>
              <a:rPr lang="en-US" sz="2800" dirty="0"/>
              <a:t>representatives of business elite of the countries-participants, corporate executives, sponsors who provide sponsorship in the project and willing to contribute to the formation of a just and fair </a:t>
            </a:r>
            <a:r>
              <a:rPr lang="en-US" sz="2800" dirty="0" smtClean="0"/>
              <a:t>future</a:t>
            </a:r>
            <a:endParaRPr lang="ru-RU" sz="2800" dirty="0"/>
          </a:p>
        </p:txBody>
      </p:sp>
      <p:sp>
        <p:nvSpPr>
          <p:cNvPr id="3" name="Объект 2"/>
          <p:cNvSpPr>
            <a:spLocks noGrp="1"/>
          </p:cNvSpPr>
          <p:nvPr>
            <p:ph idx="1"/>
          </p:nvPr>
        </p:nvSpPr>
        <p:spPr>
          <a:xfrm>
            <a:off x="3361384" y="3265553"/>
            <a:ext cx="8332633" cy="2834364"/>
          </a:xfrm>
        </p:spPr>
        <p:txBody>
          <a:bodyPr>
            <a:normAutofit fontScale="92500" lnSpcReduction="20000"/>
          </a:bodyPr>
          <a:lstStyle/>
          <a:p>
            <a:r>
              <a:rPr lang="en-US" sz="2000" b="1" dirty="0"/>
              <a:t>THE CHAIRMAN OF THE BOARD OF </a:t>
            </a:r>
            <a:r>
              <a:rPr lang="en-US" sz="2000" b="1" dirty="0" smtClean="0"/>
              <a:t>TRUSTEES</a:t>
            </a:r>
            <a:r>
              <a:rPr lang="ru-RU" sz="2000" b="1" dirty="0" smtClean="0"/>
              <a:t> </a:t>
            </a:r>
            <a:r>
              <a:rPr lang="en-US" sz="2000" b="1" dirty="0" smtClean="0"/>
              <a:t>GEL</a:t>
            </a:r>
            <a:endParaRPr lang="ru-RU" sz="2000" b="1" dirty="0" smtClean="0"/>
          </a:p>
          <a:p>
            <a:r>
              <a:rPr lang="en-US" sz="2200" b="1" dirty="0" smtClean="0"/>
              <a:t>Viktor </a:t>
            </a:r>
            <a:r>
              <a:rPr lang="en-US" sz="2200" b="1" dirty="0" err="1"/>
              <a:t>Khmarin</a:t>
            </a:r>
            <a:r>
              <a:rPr lang="en-US" sz="2200" b="1" dirty="0"/>
              <a:t> (Russia</a:t>
            </a:r>
            <a:r>
              <a:rPr lang="en-US" sz="2200" b="1" dirty="0" smtClean="0"/>
              <a:t>) </a:t>
            </a:r>
            <a:r>
              <a:rPr lang="en-US" dirty="0" smtClean="0"/>
              <a:t>– International </a:t>
            </a:r>
            <a:r>
              <a:rPr lang="en-US" dirty="0"/>
              <a:t>public figure, well-known Russian advocate</a:t>
            </a:r>
            <a:r>
              <a:rPr lang="en-US" dirty="0" smtClean="0"/>
              <a:t>,</a:t>
            </a:r>
            <a:r>
              <a:rPr lang="ru-RU" dirty="0" smtClean="0"/>
              <a:t> </a:t>
            </a:r>
            <a:r>
              <a:rPr lang="en-US" dirty="0" smtClean="0"/>
              <a:t> Co-chair of the Board of </a:t>
            </a:r>
            <a:r>
              <a:rPr lang="en-US" dirty="0" err="1" smtClean="0"/>
              <a:t>Trustess</a:t>
            </a:r>
            <a:r>
              <a:rPr lang="en-US" dirty="0" smtClean="0"/>
              <a:t> IPM </a:t>
            </a:r>
            <a:r>
              <a:rPr lang="ru-RU" dirty="0" smtClean="0"/>
              <a:t>«</a:t>
            </a:r>
            <a:r>
              <a:rPr lang="en-US" dirty="0" smtClean="0"/>
              <a:t>We love Russia</a:t>
            </a:r>
            <a:r>
              <a:rPr lang="ru-RU" dirty="0" smtClean="0"/>
              <a:t>» </a:t>
            </a:r>
            <a:r>
              <a:rPr lang="en-US" dirty="0" smtClean="0"/>
              <a:t>and </a:t>
            </a:r>
            <a:r>
              <a:rPr lang="ru-RU" dirty="0" smtClean="0"/>
              <a:t>«</a:t>
            </a:r>
            <a:r>
              <a:rPr lang="en-US" dirty="0" smtClean="0"/>
              <a:t>COMMITTEE 2017</a:t>
            </a:r>
            <a:r>
              <a:rPr lang="ru-RU" dirty="0" smtClean="0"/>
              <a:t>»</a:t>
            </a:r>
          </a:p>
          <a:p>
            <a:r>
              <a:rPr lang="en-US" dirty="0" smtClean="0"/>
              <a:t>Founder </a:t>
            </a:r>
            <a:r>
              <a:rPr lang="en-US" dirty="0"/>
              <a:t>of the Moscow firm </a:t>
            </a:r>
            <a:r>
              <a:rPr lang="en-US" dirty="0" smtClean="0"/>
              <a:t>“</a:t>
            </a:r>
            <a:r>
              <a:rPr lang="en-US" dirty="0" err="1"/>
              <a:t>K</a:t>
            </a:r>
            <a:r>
              <a:rPr lang="en-US" dirty="0" err="1" smtClean="0"/>
              <a:t>hmarin</a:t>
            </a:r>
            <a:r>
              <a:rPr lang="en-US" dirty="0" smtClean="0"/>
              <a:t> </a:t>
            </a:r>
            <a:r>
              <a:rPr lang="en-US" dirty="0"/>
              <a:t>and </a:t>
            </a:r>
            <a:r>
              <a:rPr lang="en-US" dirty="0" smtClean="0"/>
              <a:t>partners“</a:t>
            </a:r>
          </a:p>
          <a:p>
            <a:r>
              <a:rPr lang="en-US" dirty="0" smtClean="0"/>
              <a:t>President </a:t>
            </a:r>
            <a:r>
              <a:rPr lang="en-US" dirty="0"/>
              <a:t>of the "National industrial innovation Fund", </a:t>
            </a:r>
            <a:r>
              <a:rPr lang="en-US" dirty="0" smtClean="0"/>
              <a:t> </a:t>
            </a:r>
            <a:r>
              <a:rPr lang="en-US" dirty="0"/>
              <a:t>Honorary Consul of Seychelles in Saint Petersburg. </a:t>
            </a:r>
            <a:endParaRPr lang="ru-RU" dirty="0" smtClean="0"/>
          </a:p>
          <a:p>
            <a:r>
              <a:rPr lang="en-US" dirty="0" smtClean="0"/>
              <a:t>Vice-President </a:t>
            </a:r>
            <a:r>
              <a:rPr lang="en-US" dirty="0"/>
              <a:t>of the International Fund for cooperation and partnership of the Black S</a:t>
            </a:r>
            <a:r>
              <a:rPr lang="en-US" dirty="0" smtClean="0"/>
              <a:t>ea </a:t>
            </a:r>
            <a:r>
              <a:rPr lang="en-US" dirty="0"/>
              <a:t>and the Caspian Sea in the Russian Federation (BSCSIF – organization uniting prominent public figures in 35 countries </a:t>
            </a:r>
            <a:r>
              <a:rPr lang="en-US" dirty="0" smtClean="0"/>
              <a:t>worldwide. BSCSIF </a:t>
            </a:r>
            <a:r>
              <a:rPr lang="en-US" dirty="0"/>
              <a:t>was granted </a:t>
            </a:r>
            <a:r>
              <a:rPr lang="en-US" dirty="0" smtClean="0"/>
              <a:t>a Special </a:t>
            </a:r>
            <a:r>
              <a:rPr lang="en-US" dirty="0"/>
              <a:t>consultative Status with the Economic and Social Council of the </a:t>
            </a:r>
            <a:r>
              <a:rPr lang="en-US" dirty="0" smtClean="0"/>
              <a:t>UN at the 1 of </a:t>
            </a:r>
            <a:r>
              <a:rPr lang="en-US" dirty="0">
                <a:solidFill>
                  <a:prstClr val="white"/>
                </a:solidFill>
              </a:rPr>
              <a:t>Aug </a:t>
            </a:r>
            <a:r>
              <a:rPr lang="en-US" dirty="0" smtClean="0">
                <a:solidFill>
                  <a:prstClr val="white"/>
                </a:solidFill>
              </a:rPr>
              <a:t>2013</a:t>
            </a:r>
            <a:r>
              <a:rPr lang="ru-RU" dirty="0">
                <a:solidFill>
                  <a:prstClr val="white"/>
                </a:solidFill>
              </a:rPr>
              <a:t>.</a:t>
            </a:r>
            <a:r>
              <a:rPr lang="en-US" dirty="0" smtClean="0">
                <a:solidFill>
                  <a:prstClr val="white"/>
                </a:solidFill>
              </a:rPr>
              <a:t> </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9435" y="3192949"/>
            <a:ext cx="2029126" cy="2882222"/>
          </a:xfrm>
          <a:prstGeom prst="rect">
            <a:avLst/>
          </a:prstGeom>
        </p:spPr>
      </p:pic>
      <p:pic>
        <p:nvPicPr>
          <p:cNvPr id="5" name="Рисунок 4"/>
          <p:cNvPicPr>
            <a:picLocks noChangeAspect="1"/>
          </p:cNvPicPr>
          <p:nvPr/>
        </p:nvPicPr>
        <p:blipFill>
          <a:blip r:embed="rId3"/>
          <a:stretch>
            <a:fillRect/>
          </a:stretch>
        </p:blipFill>
        <p:spPr>
          <a:xfrm>
            <a:off x="121662" y="101705"/>
            <a:ext cx="1832708" cy="1832708"/>
          </a:xfrm>
          <a:prstGeom prst="rect">
            <a:avLst/>
          </a:prstGeom>
        </p:spPr>
      </p:pic>
      <p:pic>
        <p:nvPicPr>
          <p:cNvPr id="6" name="Рисунок 5"/>
          <p:cNvPicPr>
            <a:picLocks noChangeAspect="1"/>
          </p:cNvPicPr>
          <p:nvPr/>
        </p:nvPicPr>
        <p:blipFill>
          <a:blip r:embed="rId4"/>
          <a:stretch>
            <a:fillRect/>
          </a:stretch>
        </p:blipFill>
        <p:spPr>
          <a:xfrm>
            <a:off x="9338927" y="6480015"/>
            <a:ext cx="2664183" cy="377985"/>
          </a:xfrm>
          <a:prstGeom prst="rect">
            <a:avLst/>
          </a:prstGeom>
        </p:spPr>
      </p:pic>
    </p:spTree>
    <p:extLst>
      <p:ext uri="{BB962C8B-B14F-4D97-AF65-F5344CB8AC3E}">
        <p14:creationId xmlns:p14="http://schemas.microsoft.com/office/powerpoint/2010/main" val="2408951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66529" y="266702"/>
            <a:ext cx="10715624" cy="733423"/>
          </a:xfrm>
        </p:spPr>
        <p:txBody>
          <a:bodyPr>
            <a:normAutofit fontScale="90000"/>
          </a:bodyPr>
          <a:lstStyle/>
          <a:p>
            <a:pPr algn="ctr"/>
            <a:r>
              <a:rPr lang="en-US" sz="3100" b="1" dirty="0" smtClean="0"/>
              <a:t>MEMBERS OF THE DIRECTORATE </a:t>
            </a:r>
            <a:r>
              <a:rPr lang="en-US" sz="3100" b="1" dirty="0"/>
              <a:t>GEL </a:t>
            </a:r>
            <a:r>
              <a:rPr lang="en-US" sz="3100" b="1" dirty="0" smtClean="0"/>
              <a:t>– CO-CAIRS OF COMMITTEE </a:t>
            </a:r>
            <a:r>
              <a:rPr lang="en-US" sz="3100" b="1" dirty="0" smtClean="0"/>
              <a:t>2017</a:t>
            </a:r>
            <a:r>
              <a:rPr lang="en-US" sz="2900" b="1" dirty="0" smtClean="0"/>
              <a:t/>
            </a:r>
            <a:br>
              <a:rPr lang="en-US" sz="2900" b="1" dirty="0" smtClean="0"/>
            </a:br>
            <a:r>
              <a:rPr lang="en-US" sz="2200" b="1" dirty="0" smtClean="0"/>
              <a:t>(INTERIM ELECTION RESULTS AS 28.08.2016)</a:t>
            </a:r>
            <a:endParaRPr lang="ru-RU" sz="2200" b="1" dirty="0"/>
          </a:p>
        </p:txBody>
      </p:sp>
      <p:sp>
        <p:nvSpPr>
          <p:cNvPr id="3" name="Текст 2"/>
          <p:cNvSpPr>
            <a:spLocks noGrp="1"/>
          </p:cNvSpPr>
          <p:nvPr>
            <p:ph type="body" idx="1"/>
          </p:nvPr>
        </p:nvSpPr>
        <p:spPr>
          <a:xfrm>
            <a:off x="270457" y="1286087"/>
            <a:ext cx="12011696" cy="5164427"/>
          </a:xfrm>
        </p:spPr>
        <p:txBody>
          <a:bodyPr>
            <a:normAutofit/>
          </a:bodyPr>
          <a:lstStyle/>
          <a:p>
            <a:pPr lvl="0">
              <a:buClr>
                <a:prstClr val="white"/>
              </a:buClr>
            </a:pPr>
            <a:r>
              <a:rPr lang="en-US" b="1" dirty="0" smtClean="0">
                <a:solidFill>
                  <a:prstClr val="white"/>
                </a:solidFill>
              </a:rPr>
              <a:t>CHINGIZ </a:t>
            </a:r>
            <a:r>
              <a:rPr lang="en-US" b="1" dirty="0">
                <a:solidFill>
                  <a:prstClr val="white"/>
                </a:solidFill>
              </a:rPr>
              <a:t>ABDULLAEV (AZERBAIJAN) </a:t>
            </a:r>
            <a:r>
              <a:rPr lang="en-US" dirty="0">
                <a:solidFill>
                  <a:prstClr val="white"/>
                </a:solidFill>
              </a:rPr>
              <a:t>– PRESIDENT OF THE UNION OF WRITERS OF THE REPUBLIC OF AZERBAIJAN</a:t>
            </a:r>
          </a:p>
          <a:p>
            <a:r>
              <a:rPr lang="en-US" b="1" dirty="0"/>
              <a:t>I</a:t>
            </a:r>
            <a:r>
              <a:rPr lang="en-US" b="1" dirty="0" smtClean="0"/>
              <a:t>SMAIL </a:t>
            </a:r>
            <a:r>
              <a:rPr lang="en-US" b="1" dirty="0"/>
              <a:t>SAFI (TURKEY) </a:t>
            </a:r>
            <a:r>
              <a:rPr lang="en-US" dirty="0" smtClean="0"/>
              <a:t>–  ONE OF THE FOUNDERS </a:t>
            </a:r>
            <a:r>
              <a:rPr lang="en-US" dirty="0"/>
              <a:t>OF </a:t>
            </a:r>
            <a:r>
              <a:rPr lang="en-US" dirty="0" smtClean="0"/>
              <a:t>THE</a:t>
            </a:r>
            <a:r>
              <a:rPr lang="ru-RU" dirty="0" smtClean="0"/>
              <a:t> </a:t>
            </a:r>
            <a:r>
              <a:rPr lang="en-US" dirty="0" smtClean="0"/>
              <a:t> </a:t>
            </a:r>
            <a:r>
              <a:rPr lang="en-US" dirty="0"/>
              <a:t>PARTY OF JUSTICE AND </a:t>
            </a:r>
            <a:r>
              <a:rPr lang="en-US" dirty="0" smtClean="0"/>
              <a:t>DEVELOPMENT</a:t>
            </a:r>
            <a:r>
              <a:rPr lang="ru-RU" dirty="0" smtClean="0"/>
              <a:t> (</a:t>
            </a:r>
            <a:r>
              <a:rPr lang="en-US" dirty="0" smtClean="0"/>
              <a:t>AK-PARTY)</a:t>
            </a:r>
            <a:endParaRPr lang="en-US" dirty="0"/>
          </a:p>
          <a:p>
            <a:r>
              <a:rPr lang="en-US" b="1" dirty="0"/>
              <a:t>HRH</a:t>
            </a:r>
            <a:r>
              <a:rPr lang="en-US" dirty="0"/>
              <a:t> </a:t>
            </a:r>
            <a:r>
              <a:rPr lang="en-US" b="1" dirty="0"/>
              <a:t>ZOLANI MKIVA (SOUTH AFRICA) </a:t>
            </a:r>
            <a:r>
              <a:rPr lang="en-US" dirty="0"/>
              <a:t>– PRESIDENT OF THE </a:t>
            </a:r>
            <a:r>
              <a:rPr lang="en-US" dirty="0" smtClean="0"/>
              <a:t>AFRICAN </a:t>
            </a:r>
            <a:r>
              <a:rPr lang="en-US" dirty="0"/>
              <a:t>DELPHIC COUNCIL</a:t>
            </a:r>
          </a:p>
          <a:p>
            <a:r>
              <a:rPr lang="en-US" b="1" dirty="0"/>
              <a:t>DIMITAR KOSTOV (BULGARIA) </a:t>
            </a:r>
            <a:r>
              <a:rPr lang="en-US" dirty="0"/>
              <a:t>– THE FORMER CHAIRMAN OF THE UN COMMISSION ON ARMS</a:t>
            </a:r>
          </a:p>
          <a:p>
            <a:r>
              <a:rPr lang="en-US" b="1" dirty="0"/>
              <a:t>HAFID ABBAS (</a:t>
            </a:r>
            <a:r>
              <a:rPr lang="en-US" b="1" dirty="0" smtClean="0"/>
              <a:t>INDONESIA) </a:t>
            </a:r>
            <a:r>
              <a:rPr lang="en-US" dirty="0" smtClean="0"/>
              <a:t>–COMMISSIONER FOR HUMAN RIGHTS OF THE REBUBLIC OF INDONESIA</a:t>
            </a:r>
            <a:endParaRPr lang="en-US" dirty="0"/>
          </a:p>
          <a:p>
            <a:r>
              <a:rPr lang="en-US" b="1" dirty="0" smtClean="0"/>
              <a:t>OLGA </a:t>
            </a:r>
            <a:r>
              <a:rPr lang="en-US" b="1" dirty="0" smtClean="0"/>
              <a:t>ZINOVIEV </a:t>
            </a:r>
            <a:r>
              <a:rPr lang="en-US" b="1" dirty="0"/>
              <a:t>(</a:t>
            </a:r>
            <a:r>
              <a:rPr lang="en-US" b="1" dirty="0" smtClean="0"/>
              <a:t>GERMANY) </a:t>
            </a:r>
            <a:r>
              <a:rPr lang="en-US" dirty="0"/>
              <a:t>– </a:t>
            </a:r>
            <a:r>
              <a:rPr lang="en-US" dirty="0" smtClean="0"/>
              <a:t>PRESIDENT OF THE INTERNATIONAL SOCIETY </a:t>
            </a:r>
            <a:r>
              <a:rPr lang="en-US" dirty="0"/>
              <a:t>"</a:t>
            </a:r>
            <a:r>
              <a:rPr lang="en-US" dirty="0" smtClean="0"/>
              <a:t>RUSSIA-GERMANY"</a:t>
            </a:r>
            <a:endParaRPr lang="en-US" dirty="0"/>
          </a:p>
          <a:p>
            <a:r>
              <a:rPr lang="en-US" b="1" dirty="0" smtClean="0"/>
              <a:t>DRAGOMIR KARIC </a:t>
            </a:r>
            <a:r>
              <a:rPr lang="en-US" b="1" dirty="0"/>
              <a:t>(</a:t>
            </a:r>
            <a:r>
              <a:rPr lang="en-US" b="1" dirty="0" smtClean="0"/>
              <a:t>SERBIA) </a:t>
            </a:r>
            <a:r>
              <a:rPr lang="en-US" dirty="0"/>
              <a:t>– </a:t>
            </a:r>
            <a:r>
              <a:rPr lang="en-US" dirty="0" smtClean="0"/>
              <a:t>PRESIDENT OF THE UNION OF ENTREPRENEURS OF SERBIA AND THE </a:t>
            </a:r>
            <a:r>
              <a:rPr lang="en-US" dirty="0"/>
              <a:t>CIS</a:t>
            </a:r>
          </a:p>
          <a:p>
            <a:r>
              <a:rPr lang="en-US" b="1" dirty="0" smtClean="0"/>
              <a:t>JOSE FERREIRA RAMOS </a:t>
            </a:r>
            <a:r>
              <a:rPr lang="en-US" b="1" dirty="0"/>
              <a:t>(</a:t>
            </a:r>
            <a:r>
              <a:rPr lang="en-US" b="1" dirty="0" smtClean="0"/>
              <a:t>ANGOLA) </a:t>
            </a:r>
            <a:r>
              <a:rPr lang="en-US" dirty="0"/>
              <a:t>- P</a:t>
            </a:r>
            <a:r>
              <a:rPr lang="en-US" dirty="0" smtClean="0"/>
              <a:t>RESIDENT OF RIDGE CAPITAL HOLDING</a:t>
            </a:r>
            <a:endParaRPr lang="en-US" dirty="0"/>
          </a:p>
          <a:p>
            <a:r>
              <a:rPr lang="en-US" b="1" dirty="0" smtClean="0"/>
              <a:t>SASHKO STANINOV </a:t>
            </a:r>
            <a:r>
              <a:rPr lang="en-US" b="1" dirty="0"/>
              <a:t>(</a:t>
            </a:r>
            <a:r>
              <a:rPr lang="en-US" b="1" dirty="0" smtClean="0"/>
              <a:t>MACEDONIA) </a:t>
            </a:r>
            <a:r>
              <a:rPr lang="en-US" dirty="0"/>
              <a:t>– </a:t>
            </a:r>
            <a:r>
              <a:rPr lang="en-US" dirty="0" smtClean="0"/>
              <a:t>PRESIDENT OF THE ASSOCIATION OF INDUSTRIALISTS AND ENTREPRENEURS</a:t>
            </a:r>
            <a:endParaRPr lang="ru-RU" dirty="0"/>
          </a:p>
        </p:txBody>
      </p:sp>
      <p:pic>
        <p:nvPicPr>
          <p:cNvPr id="4" name="Рисунок 3"/>
          <p:cNvPicPr>
            <a:picLocks noChangeAspect="1"/>
          </p:cNvPicPr>
          <p:nvPr/>
        </p:nvPicPr>
        <p:blipFill>
          <a:blip r:embed="rId2"/>
          <a:stretch>
            <a:fillRect/>
          </a:stretch>
        </p:blipFill>
        <p:spPr>
          <a:xfrm>
            <a:off x="98262" y="83771"/>
            <a:ext cx="1832708" cy="1832708"/>
          </a:xfrm>
          <a:prstGeom prst="rect">
            <a:avLst/>
          </a:prstGeom>
        </p:spPr>
      </p:pic>
      <p:pic>
        <p:nvPicPr>
          <p:cNvPr id="5" name="Рисунок 4"/>
          <p:cNvPicPr>
            <a:picLocks noChangeAspect="1"/>
          </p:cNvPicPr>
          <p:nvPr/>
        </p:nvPicPr>
        <p:blipFill>
          <a:blip r:embed="rId3"/>
          <a:stretch>
            <a:fillRect/>
          </a:stretch>
        </p:blipFill>
        <p:spPr>
          <a:xfrm>
            <a:off x="9338927" y="6480015"/>
            <a:ext cx="2664183" cy="377985"/>
          </a:xfrm>
          <a:prstGeom prst="rect">
            <a:avLst/>
          </a:prstGeom>
        </p:spPr>
      </p:pic>
    </p:spTree>
    <p:extLst>
      <p:ext uri="{BB962C8B-B14F-4D97-AF65-F5344CB8AC3E}">
        <p14:creationId xmlns:p14="http://schemas.microsoft.com/office/powerpoint/2010/main" val="1412690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4349" y="210355"/>
            <a:ext cx="11307651" cy="935865"/>
          </a:xfrm>
        </p:spPr>
        <p:txBody>
          <a:bodyPr>
            <a:normAutofit fontScale="90000"/>
          </a:bodyPr>
          <a:lstStyle/>
          <a:p>
            <a:pPr algn="ctr"/>
            <a:r>
              <a:rPr lang="en-US" sz="2900" b="1" dirty="0" smtClean="0"/>
              <a:t>      DIRECTORs </a:t>
            </a:r>
            <a:r>
              <a:rPr lang="en-US" sz="2900" b="1" dirty="0"/>
              <a:t>OF THE BOARDS OF GEL – </a:t>
            </a:r>
            <a:r>
              <a:rPr lang="en-US" sz="2900" b="1" dirty="0" smtClean="0"/>
              <a:t> </a:t>
            </a:r>
            <a:r>
              <a:rPr lang="en-US" sz="2900" b="1" dirty="0"/>
              <a:t>MEMBERS </a:t>
            </a:r>
            <a:r>
              <a:rPr lang="en-US" sz="2900" b="1" dirty="0" smtClean="0"/>
              <a:t>OF BSCSIF BOARD OF </a:t>
            </a:r>
            <a:r>
              <a:rPr lang="en-US" sz="2900" b="1" dirty="0" smtClean="0"/>
              <a:t>   DIRECTORS  </a:t>
            </a:r>
            <a:r>
              <a:rPr lang="en-US" sz="2900" b="1" dirty="0" smtClean="0"/>
              <a:t>-  </a:t>
            </a:r>
            <a:r>
              <a:rPr lang="en-US" sz="2900" b="1" dirty="0"/>
              <a:t>MEMBERS </a:t>
            </a:r>
            <a:r>
              <a:rPr lang="en-US" sz="2900" b="1" dirty="0" smtClean="0"/>
              <a:t>OF </a:t>
            </a:r>
            <a:r>
              <a:rPr lang="en-US" sz="2900" b="1" dirty="0" smtClean="0"/>
              <a:t>COMMITTEE </a:t>
            </a:r>
            <a:r>
              <a:rPr lang="en-US" sz="2900" b="1" dirty="0"/>
              <a:t>2017 FROM 35 COUNTRIES</a:t>
            </a:r>
            <a:endParaRPr lang="ru-RU" sz="2900" b="1" dirty="0"/>
          </a:p>
        </p:txBody>
      </p:sp>
      <p:pic>
        <p:nvPicPr>
          <p:cNvPr id="10" name="Объект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86378" y="1146220"/>
            <a:ext cx="9350062" cy="5540777"/>
          </a:xfrm>
        </p:spPr>
      </p:pic>
      <p:pic>
        <p:nvPicPr>
          <p:cNvPr id="4" name="Рисунок 3"/>
          <p:cNvPicPr>
            <a:picLocks noChangeAspect="1"/>
          </p:cNvPicPr>
          <p:nvPr/>
        </p:nvPicPr>
        <p:blipFill>
          <a:blip r:embed="rId3"/>
          <a:stretch>
            <a:fillRect/>
          </a:stretch>
        </p:blipFill>
        <p:spPr>
          <a:xfrm>
            <a:off x="100600" y="94428"/>
            <a:ext cx="1832708" cy="1832708"/>
          </a:xfrm>
          <a:prstGeom prst="rect">
            <a:avLst/>
          </a:prstGeom>
        </p:spPr>
      </p:pic>
      <p:pic>
        <p:nvPicPr>
          <p:cNvPr id="5" name="Рисунок 4"/>
          <p:cNvPicPr>
            <a:picLocks noChangeAspect="1"/>
          </p:cNvPicPr>
          <p:nvPr/>
        </p:nvPicPr>
        <p:blipFill>
          <a:blip r:embed="rId4"/>
          <a:stretch>
            <a:fillRect/>
          </a:stretch>
        </p:blipFill>
        <p:spPr>
          <a:xfrm>
            <a:off x="9338927" y="6480015"/>
            <a:ext cx="2664183" cy="377985"/>
          </a:xfrm>
          <a:prstGeom prst="rect">
            <a:avLst/>
          </a:prstGeom>
        </p:spPr>
      </p:pic>
    </p:spTree>
    <p:extLst>
      <p:ext uri="{BB962C8B-B14F-4D97-AF65-F5344CB8AC3E}">
        <p14:creationId xmlns:p14="http://schemas.microsoft.com/office/powerpoint/2010/main" val="1306367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46669" y="-300615"/>
            <a:ext cx="10145331" cy="2687391"/>
          </a:xfrm>
        </p:spPr>
        <p:txBody>
          <a:bodyPr>
            <a:normAutofit/>
          </a:bodyPr>
          <a:lstStyle/>
          <a:p>
            <a:r>
              <a:rPr lang="en-US" sz="2900" b="1" dirty="0" smtClean="0"/>
              <a:t>The first of its kind in the world, this ambitious project "GLOBAL EMERGING LEADERS COMMUNITY" </a:t>
            </a:r>
            <a:r>
              <a:rPr lang="ru-RU" sz="2900" b="1" dirty="0" smtClean="0"/>
              <a:t>(</a:t>
            </a:r>
            <a:r>
              <a:rPr lang="en-US" sz="2900" b="1" dirty="0" smtClean="0"/>
              <a:t>gel) needs to identify 100 youth leaders of the planet by intensive breeding in different countries of the world</a:t>
            </a:r>
            <a:endParaRPr lang="ru-RU" sz="2900" b="1" dirty="0"/>
          </a:p>
        </p:txBody>
      </p:sp>
      <p:pic>
        <p:nvPicPr>
          <p:cNvPr id="11" name="Рисунок 10"/>
          <p:cNvPicPr>
            <a:picLocks noChangeAspect="1"/>
          </p:cNvPicPr>
          <p:nvPr/>
        </p:nvPicPr>
        <p:blipFill>
          <a:blip r:embed="rId2"/>
          <a:stretch>
            <a:fillRect/>
          </a:stretch>
        </p:blipFill>
        <p:spPr>
          <a:xfrm>
            <a:off x="9443590" y="6424309"/>
            <a:ext cx="2664183" cy="377985"/>
          </a:xfrm>
          <a:prstGeom prst="rect">
            <a:avLst/>
          </a:prstGeom>
        </p:spPr>
      </p:pic>
      <p:graphicFrame>
        <p:nvGraphicFramePr>
          <p:cNvPr id="6" name="Diagram 11"/>
          <p:cNvGraphicFramePr/>
          <p:nvPr>
            <p:extLst>
              <p:ext uri="{D42A27DB-BD31-4B8C-83A1-F6EECF244321}">
                <p14:modId xmlns:p14="http://schemas.microsoft.com/office/powerpoint/2010/main" val="1306848346"/>
              </p:ext>
            </p:extLst>
          </p:nvPr>
        </p:nvGraphicFramePr>
        <p:xfrm>
          <a:off x="3047856" y="2296624"/>
          <a:ext cx="5851445" cy="42458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Рисунок 4"/>
          <p:cNvPicPr>
            <a:picLocks noChangeAspect="1"/>
          </p:cNvPicPr>
          <p:nvPr/>
        </p:nvPicPr>
        <p:blipFill>
          <a:blip r:embed="rId8"/>
          <a:stretch>
            <a:fillRect/>
          </a:stretch>
        </p:blipFill>
        <p:spPr>
          <a:xfrm>
            <a:off x="111141" y="27826"/>
            <a:ext cx="1832708" cy="1832708"/>
          </a:xfrm>
          <a:prstGeom prst="rect">
            <a:avLst/>
          </a:prstGeom>
        </p:spPr>
      </p:pic>
    </p:spTree>
    <p:extLst>
      <p:ext uri="{BB962C8B-B14F-4D97-AF65-F5344CB8AC3E}">
        <p14:creationId xmlns:p14="http://schemas.microsoft.com/office/powerpoint/2010/main" val="8335505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11205" y="2884868"/>
            <a:ext cx="10051090" cy="1674253"/>
          </a:xfrm>
        </p:spPr>
        <p:txBody>
          <a:bodyPr>
            <a:noAutofit/>
          </a:bodyPr>
          <a:lstStyle/>
          <a:p>
            <a:r>
              <a:rPr lang="en-US" sz="2900" dirty="0" smtClean="0"/>
              <a:t>TO DEVELOP THE GROUP OF HIGHLY INTELLIGENT, SPIRITUALLY ADVANCED, TALENTED YOUNG PEOPLE  WHO ARE READY TO RESPOND TO ALL GLOBAL CHALENGES, ABLE TO DEAL WITH THE MOST COMPLEX PROBLEMS FACING HUMANITY IS THE</a:t>
            </a:r>
            <a:r>
              <a:rPr lang="en-US" sz="2900" dirty="0" smtClean="0">
                <a:solidFill>
                  <a:prstClr val="white"/>
                </a:solidFill>
              </a:rPr>
              <a:t> </a:t>
            </a:r>
            <a:r>
              <a:rPr lang="en-US" sz="2900" dirty="0">
                <a:solidFill>
                  <a:prstClr val="white"/>
                </a:solidFill>
              </a:rPr>
              <a:t>PURPOSE OF THE </a:t>
            </a:r>
            <a:r>
              <a:rPr lang="en-US" sz="2900" dirty="0" smtClean="0">
                <a:solidFill>
                  <a:prstClr val="white"/>
                </a:solidFill>
              </a:rPr>
              <a:t>PROJECT </a:t>
            </a:r>
            <a:r>
              <a:rPr lang="en-US" sz="2900" dirty="0" smtClean="0"/>
              <a:t/>
            </a:r>
            <a:br>
              <a:rPr lang="en-US" sz="2900" dirty="0" smtClean="0"/>
            </a:br>
            <a:r>
              <a:rPr lang="ru-RU" sz="2900" dirty="0" smtClean="0"/>
              <a:t>«</a:t>
            </a:r>
            <a:r>
              <a:rPr lang="en-US" sz="2900" dirty="0" smtClean="0"/>
              <a:t>GLOBAL </a:t>
            </a:r>
            <a:r>
              <a:rPr lang="en-US" sz="2900" dirty="0" smtClean="0"/>
              <a:t>EMERGING LEADERS COMMUNITY</a:t>
            </a:r>
            <a:r>
              <a:rPr lang="ru-RU" sz="2900" dirty="0" smtClean="0"/>
              <a:t>»</a:t>
            </a:r>
            <a:r>
              <a:rPr lang="en-US" sz="2900" dirty="0" smtClean="0"/>
              <a:t> </a:t>
            </a:r>
            <a:r>
              <a:rPr lang="en-US" sz="2900" dirty="0" smtClean="0"/>
              <a:t>(GEL) </a:t>
            </a:r>
            <a:r>
              <a:rPr lang="en-US" sz="2900" dirty="0" smtClean="0"/>
              <a:t>focus</a:t>
            </a:r>
            <a:r>
              <a:rPr lang="en-US" sz="2900" dirty="0" smtClean="0"/>
              <a:t>es</a:t>
            </a:r>
            <a:r>
              <a:rPr lang="en-US" sz="2900" dirty="0" smtClean="0"/>
              <a:t> </a:t>
            </a:r>
            <a:r>
              <a:rPr lang="en-US" sz="2900" dirty="0"/>
              <a:t>on:</a:t>
            </a:r>
            <a:br>
              <a:rPr lang="en-US" sz="2900" dirty="0"/>
            </a:br>
            <a:r>
              <a:rPr lang="en-US" sz="2900" dirty="0"/>
              <a:t>•	Creating a pool of youth knowledge and talent, which the world can draw from for tackling the most formidable challenges.</a:t>
            </a:r>
            <a:br>
              <a:rPr lang="en-US" sz="2900" dirty="0"/>
            </a:br>
            <a:r>
              <a:rPr lang="en-US" sz="2900" dirty="0"/>
              <a:t>•	Creating a world-class community for youth for learning and excellence, where ideas and knowledge are not only generated but also are put in to practice in their communities. </a:t>
            </a:r>
            <a:br>
              <a:rPr lang="en-US" sz="2900" dirty="0"/>
            </a:br>
            <a:r>
              <a:rPr lang="en-US" sz="2900" dirty="0"/>
              <a:t>•	A community that encourages and enables the emerging young leaders to go back to their countries and communities to establish leadership hubs to positively influence more youth. </a:t>
            </a:r>
            <a:br>
              <a:rPr lang="en-US" sz="2900" dirty="0"/>
            </a:br>
            <a:r>
              <a:rPr lang="ru-RU" sz="2400" dirty="0"/>
              <a:t/>
            </a:r>
            <a:br>
              <a:rPr lang="ru-RU" sz="2400" dirty="0"/>
            </a:br>
            <a:endParaRPr lang="ru-RU" sz="2400" dirty="0"/>
          </a:p>
        </p:txBody>
      </p:sp>
      <p:pic>
        <p:nvPicPr>
          <p:cNvPr id="5" name="Рисунок 4"/>
          <p:cNvPicPr>
            <a:picLocks noChangeAspect="1"/>
          </p:cNvPicPr>
          <p:nvPr/>
        </p:nvPicPr>
        <p:blipFill>
          <a:blip r:embed="rId2"/>
          <a:stretch>
            <a:fillRect/>
          </a:stretch>
        </p:blipFill>
        <p:spPr>
          <a:xfrm>
            <a:off x="9473284" y="6480015"/>
            <a:ext cx="2664183" cy="377985"/>
          </a:xfrm>
          <a:prstGeom prst="rect">
            <a:avLst/>
          </a:prstGeom>
        </p:spPr>
      </p:pic>
      <p:pic>
        <p:nvPicPr>
          <p:cNvPr id="4" name="Рисунок 3"/>
          <p:cNvPicPr>
            <a:picLocks noChangeAspect="1"/>
          </p:cNvPicPr>
          <p:nvPr/>
        </p:nvPicPr>
        <p:blipFill>
          <a:blip r:embed="rId3"/>
          <a:stretch>
            <a:fillRect/>
          </a:stretch>
        </p:blipFill>
        <p:spPr>
          <a:xfrm>
            <a:off x="133812" y="219147"/>
            <a:ext cx="1832708" cy="1832708"/>
          </a:xfrm>
          <a:prstGeom prst="rect">
            <a:avLst/>
          </a:prstGeom>
        </p:spPr>
      </p:pic>
    </p:spTree>
    <p:extLst>
      <p:ext uri="{BB962C8B-B14F-4D97-AF65-F5344CB8AC3E}">
        <p14:creationId xmlns:p14="http://schemas.microsoft.com/office/powerpoint/2010/main" val="40956753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966520" y="355601"/>
            <a:ext cx="9933380" cy="5880100"/>
          </a:xfrm>
        </p:spPr>
        <p:txBody>
          <a:bodyPr>
            <a:normAutofit fontScale="85000" lnSpcReduction="20000"/>
          </a:bodyPr>
          <a:lstStyle/>
          <a:p>
            <a:r>
              <a:rPr lang="ru-RU" sz="3300" dirty="0" smtClean="0">
                <a:latin typeface="+mj-lt"/>
              </a:rPr>
              <a:t>«</a:t>
            </a:r>
            <a:r>
              <a:rPr lang="en-US" sz="3300" dirty="0" smtClean="0">
                <a:latin typeface="+mj-lt"/>
              </a:rPr>
              <a:t>GLOBAL EMERGING LEADERS COMMUNITY</a:t>
            </a:r>
            <a:r>
              <a:rPr lang="ru-RU" sz="3300" dirty="0" smtClean="0">
                <a:latin typeface="+mj-lt"/>
              </a:rPr>
              <a:t>»(</a:t>
            </a:r>
            <a:r>
              <a:rPr lang="en-US" sz="3300" dirty="0" smtClean="0">
                <a:latin typeface="+mj-lt"/>
              </a:rPr>
              <a:t>GEL)</a:t>
            </a:r>
            <a:r>
              <a:rPr lang="ru-RU" sz="3300" dirty="0" smtClean="0">
                <a:latin typeface="+mj-lt"/>
              </a:rPr>
              <a:t> </a:t>
            </a:r>
            <a:r>
              <a:rPr lang="en-US" sz="3300" dirty="0" smtClean="0">
                <a:latin typeface="+mj-lt"/>
              </a:rPr>
              <a:t>WOULD BE FOUNDED BASED ON THE 80:20 RULE FORMULATED BY ITALIAN ECONOMIST VILFREDO PARETO</a:t>
            </a:r>
            <a:r>
              <a:rPr lang="ru-RU" sz="3300" dirty="0" smtClean="0">
                <a:latin typeface="+mj-lt"/>
              </a:rPr>
              <a:t>:</a:t>
            </a:r>
            <a:endParaRPr lang="en-US" sz="3300" dirty="0" smtClean="0">
              <a:latin typeface="+mj-lt"/>
            </a:endParaRPr>
          </a:p>
          <a:p>
            <a:r>
              <a:rPr lang="en-US" sz="2800" dirty="0" smtClean="0">
                <a:latin typeface="+mj-lt"/>
              </a:rPr>
              <a:t>He</a:t>
            </a:r>
            <a:r>
              <a:rPr lang="en-US" sz="2800" dirty="0" smtClean="0">
                <a:latin typeface="+mj-lt"/>
              </a:rPr>
              <a:t> </a:t>
            </a:r>
            <a:r>
              <a:rPr lang="en-US" sz="2800" dirty="0">
                <a:latin typeface="+mj-lt"/>
              </a:rPr>
              <a:t>says that 80% of changes or innovations in any society shall be driven by just 20% of opinion leaders. Hence, our main objective shall be to identify 20% of these talented youth who can be </a:t>
            </a:r>
            <a:r>
              <a:rPr lang="en-US" sz="2800" dirty="0" smtClean="0">
                <a:latin typeface="+mj-lt"/>
              </a:rPr>
              <a:t>a part </a:t>
            </a:r>
            <a:r>
              <a:rPr lang="en-US" sz="2800" dirty="0">
                <a:latin typeface="+mj-lt"/>
              </a:rPr>
              <a:t>of our community. If we engage and create an empowering platform for these 20%, they shall act as change agents in our society</a:t>
            </a:r>
            <a:r>
              <a:rPr lang="en-US" sz="2800" dirty="0" smtClean="0">
                <a:latin typeface="+mj-lt"/>
              </a:rPr>
              <a:t>.</a:t>
            </a:r>
            <a:endParaRPr lang="ru-RU" sz="2800" dirty="0" smtClean="0">
              <a:latin typeface="+mj-lt"/>
            </a:endParaRPr>
          </a:p>
          <a:p>
            <a:r>
              <a:rPr lang="en-US" sz="2800" dirty="0" smtClean="0">
                <a:latin typeface="+mj-lt"/>
              </a:rPr>
              <a:t> </a:t>
            </a:r>
            <a:r>
              <a:rPr lang="en-US" sz="2800" dirty="0">
                <a:latin typeface="+mj-lt"/>
              </a:rPr>
              <a:t>As a first step, we shall send out invitations to colleges and </a:t>
            </a:r>
            <a:r>
              <a:rPr lang="en-US" sz="2800" dirty="0">
                <a:latin typeface="+mj-lt"/>
              </a:rPr>
              <a:t>universities, the largest enterprises </a:t>
            </a:r>
            <a:r>
              <a:rPr lang="en-US" sz="2800" dirty="0">
                <a:solidFill>
                  <a:prstClr val="white"/>
                </a:solidFill>
                <a:latin typeface="Calibri Light" panose="020F0302020204030204"/>
              </a:rPr>
              <a:t>in various sectors </a:t>
            </a:r>
            <a:r>
              <a:rPr lang="en-US" sz="2800" dirty="0" smtClean="0">
                <a:latin typeface="+mj-lt"/>
              </a:rPr>
              <a:t>of </a:t>
            </a:r>
            <a:r>
              <a:rPr lang="en-US" sz="2800" dirty="0">
                <a:latin typeface="+mj-lt"/>
              </a:rPr>
              <a:t>the </a:t>
            </a:r>
            <a:r>
              <a:rPr lang="en-US" sz="2800" dirty="0" smtClean="0">
                <a:latin typeface="+mj-lt"/>
              </a:rPr>
              <a:t>country, </a:t>
            </a:r>
            <a:r>
              <a:rPr lang="en-US" sz="2800" dirty="0">
                <a:latin typeface="+mj-lt"/>
              </a:rPr>
              <a:t>ministries and departments, regional authorities, research institutions, media, sports unions, health care and education young managers, organizers of production, civil servants, businessmen, scientists and </a:t>
            </a:r>
            <a:r>
              <a:rPr lang="en-US" sz="2800" dirty="0" smtClean="0">
                <a:latin typeface="+mj-lt"/>
              </a:rPr>
              <a:t>artists in 50 countries.</a:t>
            </a:r>
            <a:r>
              <a:rPr lang="en-US" sz="2800" dirty="0">
                <a:latin typeface="+mj-lt"/>
              </a:rPr>
              <a:t/>
            </a:r>
            <a:br>
              <a:rPr lang="en-US" sz="2800" dirty="0">
                <a:latin typeface="+mj-lt"/>
              </a:rPr>
            </a:br>
            <a:r>
              <a:rPr lang="en-US" sz="2800" dirty="0">
                <a:latin typeface="+mj-lt"/>
              </a:rPr>
              <a:t>  </a:t>
            </a:r>
            <a:r>
              <a:rPr lang="en-US" sz="2800" dirty="0" smtClean="0">
                <a:latin typeface="+mj-lt"/>
              </a:rPr>
              <a:t>Our </a:t>
            </a:r>
            <a:r>
              <a:rPr lang="en-US" sz="2800" dirty="0">
                <a:latin typeface="+mj-lt"/>
              </a:rPr>
              <a:t>selection process should be tough, to make sure that only most eligible candidates get in and hence our community shall remain prestigious and aspirational. For our first cohort, we should aim at selecting and bringing over about </a:t>
            </a:r>
            <a:r>
              <a:rPr lang="en-US" sz="2800" dirty="0" smtClean="0">
                <a:latin typeface="+mj-lt"/>
              </a:rPr>
              <a:t>500 </a:t>
            </a:r>
            <a:r>
              <a:rPr lang="en-US" sz="2800" dirty="0">
                <a:latin typeface="+mj-lt"/>
              </a:rPr>
              <a:t>youth from </a:t>
            </a:r>
            <a:r>
              <a:rPr lang="en-US" sz="2800" dirty="0" smtClean="0">
                <a:latin typeface="+mj-lt"/>
              </a:rPr>
              <a:t>each country. </a:t>
            </a:r>
            <a:endParaRPr lang="en-US" sz="2800" dirty="0">
              <a:latin typeface="+mj-lt"/>
            </a:endParaRPr>
          </a:p>
        </p:txBody>
      </p:sp>
      <p:pic>
        <p:nvPicPr>
          <p:cNvPr id="4" name="Рисунок 3"/>
          <p:cNvPicPr>
            <a:picLocks noChangeAspect="1"/>
          </p:cNvPicPr>
          <p:nvPr/>
        </p:nvPicPr>
        <p:blipFill>
          <a:blip r:embed="rId2"/>
          <a:stretch>
            <a:fillRect/>
          </a:stretch>
        </p:blipFill>
        <p:spPr>
          <a:xfrm>
            <a:off x="9338927" y="6480015"/>
            <a:ext cx="2664183" cy="377985"/>
          </a:xfrm>
          <a:prstGeom prst="rect">
            <a:avLst/>
          </a:prstGeom>
        </p:spPr>
      </p:pic>
      <p:pic>
        <p:nvPicPr>
          <p:cNvPr id="5" name="Рисунок 4"/>
          <p:cNvPicPr>
            <a:picLocks noChangeAspect="1"/>
          </p:cNvPicPr>
          <p:nvPr/>
        </p:nvPicPr>
        <p:blipFill>
          <a:blip r:embed="rId3"/>
          <a:stretch>
            <a:fillRect/>
          </a:stretch>
        </p:blipFill>
        <p:spPr>
          <a:xfrm>
            <a:off x="133812" y="219147"/>
            <a:ext cx="1832708" cy="1832708"/>
          </a:xfrm>
          <a:prstGeom prst="rect">
            <a:avLst/>
          </a:prstGeom>
        </p:spPr>
      </p:pic>
    </p:spTree>
    <p:extLst>
      <p:ext uri="{BB962C8B-B14F-4D97-AF65-F5344CB8AC3E}">
        <p14:creationId xmlns:p14="http://schemas.microsoft.com/office/powerpoint/2010/main" val="20373416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66520" y="2592946"/>
            <a:ext cx="10131425" cy="1456267"/>
          </a:xfrm>
        </p:spPr>
        <p:txBody>
          <a:bodyPr>
            <a:noAutofit/>
          </a:bodyPr>
          <a:lstStyle/>
          <a:p>
            <a:r>
              <a:rPr lang="en-US" sz="2800" b="1" dirty="0"/>
              <a:t>EXCLUSIVITY AND A FUNDAMENTAL DIFFERENCE OF THE PROJECT</a:t>
            </a:r>
            <a:r>
              <a:rPr lang="en-US" sz="2800" dirty="0"/>
              <a:t> </a:t>
            </a:r>
            <a:r>
              <a:rPr lang="en-US" sz="2800" dirty="0" smtClean="0"/>
              <a:t/>
            </a:r>
            <a:br>
              <a:rPr lang="en-US" sz="2800" dirty="0" smtClean="0"/>
            </a:br>
            <a:r>
              <a:rPr lang="en-US" sz="2800" dirty="0" smtClean="0"/>
              <a:t/>
            </a:r>
            <a:br>
              <a:rPr lang="en-US" sz="2800" dirty="0" smtClean="0"/>
            </a:br>
            <a:r>
              <a:rPr lang="en-US" sz="2600" dirty="0" smtClean="0"/>
              <a:t>THE </a:t>
            </a:r>
            <a:r>
              <a:rPr lang="en-US" sz="2600" dirty="0"/>
              <a:t>MAIN </a:t>
            </a:r>
            <a:r>
              <a:rPr lang="en-US" sz="2600" dirty="0" smtClean="0"/>
              <a:t>CRITERIA </a:t>
            </a:r>
            <a:r>
              <a:rPr lang="en-US" sz="2600" dirty="0"/>
              <a:t>FOR THE SELECTION OF NOMINEES </a:t>
            </a:r>
            <a:r>
              <a:rPr lang="en-US" sz="2600" dirty="0" smtClean="0"/>
              <a:t>of GEL </a:t>
            </a:r>
            <a:r>
              <a:rPr lang="en-US" sz="2600" dirty="0"/>
              <a:t>ARE THEIR HIGHER SPIRITUAL ABILITIES, LOYALTY TO IDEALS OF GOODNESS AND JUSTICE AND FORMED THE SCALE OF LIFE VALUES AND HIGH MORAL QUALITIES. </a:t>
            </a:r>
            <a:r>
              <a:rPr lang="ru-RU" sz="2600" dirty="0" smtClean="0"/>
              <a:t/>
            </a:r>
            <a:br>
              <a:rPr lang="ru-RU" sz="2600" dirty="0" smtClean="0"/>
            </a:br>
            <a:r>
              <a:rPr lang="en-US" sz="2600" dirty="0" smtClean="0"/>
              <a:t/>
            </a:r>
            <a:br>
              <a:rPr lang="en-US" sz="2600" dirty="0" smtClean="0"/>
            </a:br>
            <a:r>
              <a:rPr lang="en-US" sz="2600" dirty="0" smtClean="0"/>
              <a:t>THE </a:t>
            </a:r>
            <a:r>
              <a:rPr lang="en-US" sz="2600" dirty="0"/>
              <a:t>CO-FOUNDERS OF THE PROJECT </a:t>
            </a:r>
            <a:r>
              <a:rPr lang="en-US" sz="2600" dirty="0" smtClean="0"/>
              <a:t>GEL HAVE </a:t>
            </a:r>
            <a:r>
              <a:rPr lang="en-US" sz="2600" dirty="0"/>
              <a:t>MANAGED TO COMBINE THE MOST ADVANCED TECHNIQUES AND TECHNOLOGIES THAT WILL ALLOW COMMUNITY MEMBERS TO REVEAL THE ABILITY TO MANAGE THEIR VITAL RESOURCES, AND WILL ALSO HELP TO IDENTIFY OTHER HIDDEN ABILITIES AND TALENTS. </a:t>
            </a:r>
            <a:r>
              <a:rPr lang="ru-RU" sz="2600" dirty="0" smtClean="0"/>
              <a:t/>
            </a:r>
            <a:br>
              <a:rPr lang="ru-RU" sz="2600" dirty="0" smtClean="0"/>
            </a:br>
            <a:r>
              <a:rPr lang="en-US" sz="2600" dirty="0" smtClean="0"/>
              <a:t/>
            </a:r>
            <a:br>
              <a:rPr lang="en-US" sz="2600" dirty="0" smtClean="0"/>
            </a:br>
            <a:r>
              <a:rPr lang="en-US" sz="2600" dirty="0" smtClean="0"/>
              <a:t>WE will GET </a:t>
            </a:r>
            <a:r>
              <a:rPr lang="en-US" sz="2600" dirty="0"/>
              <a:t>A UNIQUE PEACEKEEPING ARMY OF ENERGETIC, TALENTED, SPIRITUALLY DEVELOPED PEOPLE IN THE NEAR </a:t>
            </a:r>
            <a:r>
              <a:rPr lang="en-US" sz="2600" dirty="0" smtClean="0"/>
              <a:t>FUTURE</a:t>
            </a:r>
            <a:endParaRPr lang="ru-RU" sz="2600" dirty="0"/>
          </a:p>
        </p:txBody>
      </p:sp>
      <p:pic>
        <p:nvPicPr>
          <p:cNvPr id="4" name="Рисунок 3"/>
          <p:cNvPicPr>
            <a:picLocks noChangeAspect="1"/>
          </p:cNvPicPr>
          <p:nvPr/>
        </p:nvPicPr>
        <p:blipFill>
          <a:blip r:embed="rId2"/>
          <a:stretch>
            <a:fillRect/>
          </a:stretch>
        </p:blipFill>
        <p:spPr>
          <a:xfrm>
            <a:off x="133812" y="219147"/>
            <a:ext cx="1832708" cy="1832708"/>
          </a:xfrm>
          <a:prstGeom prst="rect">
            <a:avLst/>
          </a:prstGeom>
        </p:spPr>
      </p:pic>
      <p:pic>
        <p:nvPicPr>
          <p:cNvPr id="6" name="Рисунок 5"/>
          <p:cNvPicPr>
            <a:picLocks noChangeAspect="1"/>
          </p:cNvPicPr>
          <p:nvPr/>
        </p:nvPicPr>
        <p:blipFill>
          <a:blip r:embed="rId3"/>
          <a:stretch>
            <a:fillRect/>
          </a:stretch>
        </p:blipFill>
        <p:spPr>
          <a:xfrm>
            <a:off x="9338927" y="6480015"/>
            <a:ext cx="2664183" cy="377985"/>
          </a:xfrm>
          <a:prstGeom prst="rect">
            <a:avLst/>
          </a:prstGeom>
        </p:spPr>
      </p:pic>
    </p:spTree>
    <p:extLst>
      <p:ext uri="{BB962C8B-B14F-4D97-AF65-F5344CB8AC3E}">
        <p14:creationId xmlns:p14="http://schemas.microsoft.com/office/powerpoint/2010/main" val="6436598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ебеса">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1_Небеса">
  <a:themeElements>
    <a:clrScheme name="Теплый синий">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Небеса">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онкие сплошные">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Organic</Template>
  <TotalTime>12288</TotalTime>
  <Words>1024</Words>
  <Application>Microsoft Office PowerPoint</Application>
  <PresentationFormat>Широкоэкранный</PresentationFormat>
  <Paragraphs>75</Paragraphs>
  <Slides>18</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18</vt:i4>
      </vt:variant>
    </vt:vector>
  </HeadingPairs>
  <TitlesOfParts>
    <vt:vector size="26" baseType="lpstr">
      <vt:lpstr>Arial</vt:lpstr>
      <vt:lpstr>Calibri</vt:lpstr>
      <vt:lpstr>Calibri Light</vt:lpstr>
      <vt:lpstr>Cambria</vt:lpstr>
      <vt:lpstr>ＭＳ 明朝</vt:lpstr>
      <vt:lpstr>Times New Roman</vt:lpstr>
      <vt:lpstr>Небеса</vt:lpstr>
      <vt:lpstr>1_Небеса</vt:lpstr>
      <vt:lpstr>GLOBAL EMERGING LEADERS COMMUNITY (GEL)  A UNIQUE PROJECT AIMED AT SELECTION, EDUCATION AND TRAINING OF YOUTH LEADERS IN THE WORLD</vt:lpstr>
      <vt:lpstr>authors of the project –  CO-CHAIRs «GEL» -  co-chairs of COMMITTEE 2017</vt:lpstr>
      <vt:lpstr>The BOARD of Trustees of the project «GLOBAL EMERGING LEADERS COMMUNITY» (GEL) formed out of representatives of business elite of the countries-participants, corporate executives, sponsors who provide sponsorship in the project and willing to contribute to the formation of a just and fair future</vt:lpstr>
      <vt:lpstr>MEMBERS OF THE DIRECTORATE GEL – CO-CAIRS OF COMMITTEE 2017 (INTERIM ELECTION RESULTS AS 28.08.2016)</vt:lpstr>
      <vt:lpstr>      DIRECTORs OF THE BOARDS OF GEL –  MEMBERS OF BSCSIF BOARD OF    DIRECTORS  -  MEMBERS OF COMMITTEE 2017 FROM 35 COUNTRIES</vt:lpstr>
      <vt:lpstr>The first of its kind in the world, this ambitious project "GLOBAL EMERGING LEADERS COMMUNITY" (gel) needs to identify 100 youth leaders of the planet by intensive breeding in different countries of the world</vt:lpstr>
      <vt:lpstr>TO DEVELOP THE GROUP OF HIGHLY INTELLIGENT, SPIRITUALLY ADVANCED, TALENTED YOUNG PEOPLE  WHO ARE READY TO RESPOND TO ALL GLOBAL CHALENGES, ABLE TO DEAL WITH THE MOST COMPLEX PROBLEMS FACING HUMANITY IS THE PURPOSE OF THE PROJECT  «GLOBAL EMERGING LEADERS COMMUNITY» (GEL) focuses on: • Creating a pool of youth knowledge and talent, which the world can draw from for tackling the most formidable challenges. • Creating a world-class community for youth for learning and excellence, where ideas and knowledge are not only generated but also are put in to practice in their communities.  • A community that encourages and enables the emerging young leaders to go back to their countries and communities to establish leadership hubs to positively influence more youth.   </vt:lpstr>
      <vt:lpstr>Презентация PowerPoint</vt:lpstr>
      <vt:lpstr>EXCLUSIVITY AND A FUNDAMENTAL DIFFERENCE OF THE PROJECT   THE MAIN CRITERIA FOR THE SELECTION OF NOMINEES of GEL ARE THEIR HIGHER SPIRITUAL ABILITIES, LOYALTY TO IDEALS OF GOODNESS AND JUSTICE AND FORMED THE SCALE OF LIFE VALUES AND HIGH MORAL QUALITIES.   THE CO-FOUNDERS OF THE PROJECT GEL HAVE MANAGED TO COMBINE THE MOST ADVANCED TECHNIQUES AND TECHNOLOGIES THAT WILL ALLOW COMMUNITY MEMBERS TO REVEAL THE ABILITY TO MANAGE THEIR VITAL RESOURCES, AND WILL ALSO HELP TO IDENTIFY OTHER HIDDEN ABILITIES AND TALENTS.   WE will GET A UNIQUE PEACEKEEPING ARMY OF ENERGETIC, TALENTED, SPIRITUALLY DEVELOPED PEOPLE IN THE NEAR FUTURE</vt:lpstr>
      <vt:lpstr>MEMBERS OF COMMITTEE 2017 - BSCSIF AUTHORIZED WITH THE POWER OF ATTORNEY FORM THE BOARD OF THE GLOBAL EMERGING LEADERS COMMUNITY (GEL) IN EACH THEIR COUNTRIES.   Board should be composed of people with impeccable reputation, has earned respect in the society. Board should be comprised of highly respected members of your country.  Board members should be well connected, and should be able to help the Directorate to shortlist and nominate GEL members.  Board members could be top officials from reputed business organizations, NGOs, scientific establishments, Universities, associations, start-ups and government organizations. Each Board member should help in generating at least 50 GEL nominations.   REPRESENTATIVES OF THE BOARDS CREATE THE DIRECTORATE GEL STRENGTH OF 11 PEOPLE (2 OF THE CO-CHAIR OF THE PROJECT + 9 BOARDS OF DIRECTORS ELECTED BY ABSENTEE VOTING)</vt:lpstr>
      <vt:lpstr> </vt:lpstr>
      <vt:lpstr>the BOARD “GLOBAL EMERGING LEADERS COMMUNITY” (GEL)  OF THE COUNTRY  SELECTED a 300 Out OF 500 NOMINEES CONSISTENTLY ON the BASIS of COMPETITION of DOCUMENTS AND ADDITIONALLY REQUESTED INFORMATION, THEN TOP-100 OF the 300 YOUTH LEADERS of the COUNTRY  50 COUNTRIES CONVEY INFORMATION ABOUT the TOP-100 of the COUNTRY TO the DIRECTORATE of GLOBAL EMERGING LEADERS COMMUNITY.   DIRECTORATE SELECTS the TOP-10 (“Golden ten") in each country AND FORMING a COMMUNITY of 500 young LEADERS FROM 50 COUNTRIES. </vt:lpstr>
      <vt:lpstr> The DIRECTORATE OF GLOBAL EMERGING LEADERS COMMUNITY (gel) SELECTS FROM 500 NOMINEES FROM 50 countries (50 “GOLDEN TEN”) AT the first 300, THEN 100 YOUTH LEADERS:   2 YOUNG LEADERS - representatives FROM EACH COUNTRY   </vt:lpstr>
      <vt:lpstr>100 YOUTH LEADERS of the WORLD WILL be presented with special awards AND WILL PARTICIPATE IN special trainings, interact with experts, get support from project managers.  the community plans events for professional development - seminars, interactive meetings with superiors of the leading in relevant activities for the participants.   </vt:lpstr>
      <vt:lpstr>DIRECTORATE GEL  CREATE NGO “GLOBAL EMERGING LEADERS COMMUNITY” DirectorS of the BoardS GEL IN each country CREATE THE BRANCH of the NGO "GLOBAL EMERGING LEADERS COMMUNITY" IN the COUNTRY  The BOARD GEL, BRANCH NGO AND "gold ten" young leaders of each country CONDUCT TRAINING 100, 300, 500 PREVIOUSLY SELECTED YOUTH LEADERS of the COUNTRY ON the BASIS of the PARTNER UNIVERSITY</vt:lpstr>
      <vt:lpstr> THE PROJECT IS ABSOLUTELY LEGITIMATE AND CORRESPONDS TO THE HIGHEST HIERARCHICAL LEVEL of WORLD YOUTH PROJECTS. THIS claim is DUE to PARTICIPATION IN the PROJECT COMMISSIONERS YOUTH LEADERS, KNOWN AND INFLUENTIAL PUBLIC FIGURES from 50 countries around the WORLD  Our project is an unprecedented opportunity to determine our own future and the future of the planet  THE goal OF THE PROJECT IS TO FORMAT the new elites to defend the basic human values, to create a better and peaceful world  Let's use this real opportunity!</vt:lpstr>
      <vt:lpstr>Презентация PowerPoint</vt:lpstr>
      <vt:lpstr>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EMERGING LEADERS COMMUNITY  УНИКАЛЬНЫЙ ПРОЕКТ, НАПРАВЛЕННЫЙ НА СЕЛЕКЦИЮ, ОБУЧЕНИЕ И ПОДГОТОВКУ МОЛОДЕЖНЫХ ЛИДЕРОВ МИРА</dc:title>
  <dc:creator>Comp winda</dc:creator>
  <cp:lastModifiedBy>Comp winda</cp:lastModifiedBy>
  <cp:revision>104</cp:revision>
  <dcterms:created xsi:type="dcterms:W3CDTF">2016-06-10T17:21:45Z</dcterms:created>
  <dcterms:modified xsi:type="dcterms:W3CDTF">2016-09-05T07:26:12Z</dcterms:modified>
</cp:coreProperties>
</file>